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70" r:id="rId4"/>
    <p:sldId id="272" r:id="rId5"/>
    <p:sldId id="271" r:id="rId6"/>
    <p:sldId id="277" r:id="rId7"/>
    <p:sldId id="274" r:id="rId8"/>
    <p:sldId id="289" r:id="rId9"/>
    <p:sldId id="288" r:id="rId10"/>
  </p:sldIdLst>
  <p:sldSz cx="9144000" cy="5143500" type="screen16x9"/>
  <p:notesSz cx="6858000" cy="9144000"/>
  <p:embeddedFontLst>
    <p:embeddedFont>
      <p:font typeface="Crimson Text" panose="020B0604020202020204" charset="0"/>
      <p:regular r:id="rId13"/>
      <p:bold r:id="rId14"/>
      <p:italic r:id="rId15"/>
      <p:boldItalic r:id="rId16"/>
    </p:embeddedFont>
    <p:embeddedFont>
      <p:font typeface="Gill Sans Ultra Bold Condensed" panose="020B0A06020104020203" pitchFamily="34" charset="0"/>
      <p:regular r:id="rId17"/>
    </p:embeddedFont>
    <p:embeddedFont>
      <p:font typeface="Quicksan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0ADC42-CD89-42B1-8DA6-02599DFF301A}">
  <a:tblStyle styleId="{450ADC42-CD89-42B1-8DA6-02599DFF3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70C42FA0-0DE9-6590-E4A6-B6D6199B69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CB2D65F6-4AC6-8B26-463E-58C1B731F5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0D7DF-D3CA-4E5C-B4AB-266B827316FE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60E4AFB-BD63-8AF2-B45B-019B514515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B6AA174-3339-3909-81B5-EEBFB267AD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D22-C804-44AF-A72F-CB8C9CD72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1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ebe2c2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ebe2c2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a99b49d23_0_19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a99b49d23_0_19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a99b49d23_0_19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a99b49d23_0_19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a99b49d23_0_19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a99b49d23_0_19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a99b49d23_0_19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a99b49d23_0_19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af557280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af557280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a99b49d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a99b49d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52500" y="1159754"/>
            <a:ext cx="6178500" cy="1617600"/>
          </a:xfrm>
          <a:prstGeom prst="rect">
            <a:avLst/>
          </a:prstGeom>
          <a:effectLst>
            <a:outerShdw blurRad="114300" dist="38100" dir="2160000" algn="bl" rotWithShape="0">
              <a:schemeClr val="accent1">
                <a:alpha val="8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52525" y="2777355"/>
            <a:ext cx="61785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t="19801"/>
          <a:stretch/>
        </p:blipFill>
        <p:spPr>
          <a:xfrm>
            <a:off x="0" y="0"/>
            <a:ext cx="9144000" cy="14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 t="19470" b="9982"/>
          <a:stretch/>
        </p:blipFill>
        <p:spPr>
          <a:xfrm>
            <a:off x="341100" y="3688475"/>
            <a:ext cx="8839200" cy="14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t="11527"/>
          <a:stretch/>
        </p:blipFill>
        <p:spPr>
          <a:xfrm>
            <a:off x="0" y="0"/>
            <a:ext cx="9144000" cy="15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100" y="1112075"/>
            <a:ext cx="7717800" cy="3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71627"/>
          <a:stretch/>
        </p:blipFill>
        <p:spPr>
          <a:xfrm>
            <a:off x="0" y="5974"/>
            <a:ext cx="9144000" cy="7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t="49915" b="8699"/>
          <a:stretch/>
        </p:blipFill>
        <p:spPr>
          <a:xfrm>
            <a:off x="0" y="-1"/>
            <a:ext cx="9144000" cy="7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79530"/>
          <a:stretch/>
        </p:blipFill>
        <p:spPr>
          <a:xfrm>
            <a:off x="0" y="4469076"/>
            <a:ext cx="9144000" cy="6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223800" y="2107800"/>
            <a:ext cx="5207100" cy="15465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 hasCustomPrompt="1"/>
          </p:nvPr>
        </p:nvSpPr>
        <p:spPr>
          <a:xfrm>
            <a:off x="7093200" y="888225"/>
            <a:ext cx="1337700" cy="8607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223800" y="3714350"/>
            <a:ext cx="52071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713100" y="1634975"/>
            <a:ext cx="3540600" cy="6312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713100" y="2266175"/>
            <a:ext cx="35406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46585" b="5358"/>
          <a:stretch/>
        </p:blipFill>
        <p:spPr>
          <a:xfrm>
            <a:off x="0" y="0"/>
            <a:ext cx="9144000" cy="8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53375"/>
          <a:stretch/>
        </p:blipFill>
        <p:spPr>
          <a:xfrm>
            <a:off x="0" y="4029075"/>
            <a:ext cx="9144000" cy="11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/>
          </a:blip>
          <a:srcRect t="70262"/>
          <a:stretch/>
        </p:blipFill>
        <p:spPr>
          <a:xfrm>
            <a:off x="0" y="-1"/>
            <a:ext cx="9144000" cy="7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2">
            <a:alphaModFix/>
          </a:blip>
          <a:srcRect b="70027"/>
          <a:stretch/>
        </p:blipFill>
        <p:spPr>
          <a:xfrm>
            <a:off x="0" y="4372700"/>
            <a:ext cx="9144000" cy="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5265600" cy="1054800"/>
          </a:xfrm>
          <a:prstGeom prst="rect">
            <a:avLst/>
          </a:prstGeom>
          <a:effectLst>
            <a:outerShdw blurRad="114300" dist="38100" dir="2160000" algn="bl" rotWithShape="0">
              <a:srgbClr val="961C1D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713100" y="1594075"/>
            <a:ext cx="5265600" cy="1054800"/>
          </a:xfrm>
          <a:prstGeom prst="rect">
            <a:avLst/>
          </a:prstGeom>
          <a:effectLst>
            <a:outerShdw blurRad="57150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713100" y="3526075"/>
            <a:ext cx="427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rimson Text"/>
              <a:buNone/>
              <a:defRPr sz="3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0" r:id="rId5"/>
    <p:sldLayoutId id="2147483662" r:id="rId6"/>
    <p:sldLayoutId id="2147483670" r:id="rId7"/>
    <p:sldLayoutId id="2147483671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2702667" y="3706557"/>
            <a:ext cx="61785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>
                <a:latin typeface="Crimson Text" panose="020B0604020202020204" charset="0"/>
              </a:rPr>
              <a:t>MLT Master’s Program – Language Technology – Dialogue Systems Course - </a:t>
            </a:r>
            <a:r>
              <a:rPr lang="en-US" b="0" i="0" dirty="0">
                <a:solidFill>
                  <a:schemeClr val="accent2"/>
                </a:solidFill>
                <a:effectLst/>
                <a:latin typeface="Crimson Text" panose="020B0604020202020204" charset="0"/>
              </a:rPr>
              <a:t>LT2816 – Final 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6" name="Google Shape;166;p32"/>
          <p:cNvPicPr preferRelativeResize="0"/>
          <p:nvPr/>
        </p:nvPicPr>
        <p:blipFill rotWithShape="1">
          <a:blip r:embed="rId4">
            <a:alphaModFix/>
          </a:blip>
          <a:srcRect b="52091"/>
          <a:stretch/>
        </p:blipFill>
        <p:spPr>
          <a:xfrm>
            <a:off x="0" y="3915207"/>
            <a:ext cx="914400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5">
            <a:alphaModFix/>
          </a:blip>
          <a:srcRect t="71627"/>
          <a:stretch/>
        </p:blipFill>
        <p:spPr>
          <a:xfrm>
            <a:off x="0" y="5974"/>
            <a:ext cx="9144000" cy="729649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rgbClr val="000000">
                <a:alpha val="67000"/>
              </a:srgbClr>
            </a:outerShdw>
          </a:effectLst>
        </p:spPr>
      </p:pic>
      <p:sp>
        <p:nvSpPr>
          <p:cNvPr id="168" name="Google Shape;168;p32"/>
          <p:cNvSpPr txBox="1">
            <a:spLocks noGrp="1"/>
          </p:cNvSpPr>
          <p:nvPr>
            <p:ph type="ctrTitle"/>
          </p:nvPr>
        </p:nvSpPr>
        <p:spPr>
          <a:xfrm>
            <a:off x="2252500" y="1159754"/>
            <a:ext cx="6178500" cy="1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No Way Out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Escape Room Game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About the Game!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713100" y="1112075"/>
            <a:ext cx="7717800" cy="3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way Out is an escape room dialogue-based game that challenges the player's memory and thinking skills.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player has to go through 4 different rooms and solve 12 (in total) riddles, in order to get 4 code numbers. At the end the player needs to combine these numbers according to the correct order and place them in the right colored lock to win the game.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purpose of this project is to establish the dialogue between the game and the player, but more importantly to work as a guide and as a co-player</a:t>
            </a:r>
            <a:r>
              <a:rPr lang="el-G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whom the player can rely on.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350167" y="305717"/>
            <a:ext cx="3540600" cy="6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PRODUCT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DEMO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54" name="Google Shape;354;p46"/>
          <p:cNvGrpSpPr/>
          <p:nvPr/>
        </p:nvGrpSpPr>
        <p:grpSpPr>
          <a:xfrm>
            <a:off x="4917499" y="3483613"/>
            <a:ext cx="423670" cy="83351"/>
            <a:chOff x="4917452" y="3559453"/>
            <a:chExt cx="385050" cy="75753"/>
          </a:xfrm>
        </p:grpSpPr>
        <p:sp>
          <p:nvSpPr>
            <p:cNvPr id="355" name="Google Shape;355;p46"/>
            <p:cNvSpPr/>
            <p:nvPr/>
          </p:nvSpPr>
          <p:spPr>
            <a:xfrm>
              <a:off x="4917452" y="3563096"/>
              <a:ext cx="67540" cy="67540"/>
            </a:xfrm>
            <a:custGeom>
              <a:avLst/>
              <a:gdLst/>
              <a:ahLst/>
              <a:cxnLst/>
              <a:rect l="l" t="t" r="r" b="b"/>
              <a:pathLst>
                <a:path w="4523" h="4523" extrusionOk="0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070730" y="3572219"/>
              <a:ext cx="49292" cy="49292"/>
            </a:xfrm>
            <a:custGeom>
              <a:avLst/>
              <a:gdLst/>
              <a:ahLst/>
              <a:cxnLst/>
              <a:rect l="l" t="t" r="r" b="b"/>
              <a:pathLst>
                <a:path w="3301" h="3301" extrusionOk="0">
                  <a:moveTo>
                    <a:pt x="1" y="1"/>
                  </a:moveTo>
                  <a:lnTo>
                    <a:pt x="1" y="3301"/>
                  </a:lnTo>
                  <a:lnTo>
                    <a:pt x="3300" y="1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5121823" y="3572219"/>
              <a:ext cx="6406" cy="49292"/>
            </a:xfrm>
            <a:custGeom>
              <a:avLst/>
              <a:gdLst/>
              <a:ahLst/>
              <a:cxnLst/>
              <a:rect l="l" t="t" r="r" b="b"/>
              <a:pathLst>
                <a:path w="429" h="3301" extrusionOk="0">
                  <a:moveTo>
                    <a:pt x="1" y="1"/>
                  </a:moveTo>
                  <a:lnTo>
                    <a:pt x="1" y="3301"/>
                  </a:lnTo>
                  <a:lnTo>
                    <a:pt x="428" y="3301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5214885" y="3559453"/>
              <a:ext cx="51129" cy="75753"/>
            </a:xfrm>
            <a:custGeom>
              <a:avLst/>
              <a:gdLst/>
              <a:ahLst/>
              <a:cxnLst/>
              <a:rect l="l" t="t" r="r" b="b"/>
              <a:pathLst>
                <a:path w="3424" h="5073" extrusionOk="0">
                  <a:moveTo>
                    <a:pt x="3423" y="0"/>
                  </a:moveTo>
                  <a:lnTo>
                    <a:pt x="1" y="2506"/>
                  </a:lnTo>
                  <a:lnTo>
                    <a:pt x="3423" y="5072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5214885" y="3578609"/>
              <a:ext cx="25564" cy="37421"/>
            </a:xfrm>
            <a:custGeom>
              <a:avLst/>
              <a:gdLst/>
              <a:ahLst/>
              <a:cxnLst/>
              <a:rect l="l" t="t" r="r" b="b"/>
              <a:pathLst>
                <a:path w="1712" h="2506" extrusionOk="0">
                  <a:moveTo>
                    <a:pt x="1" y="0"/>
                  </a:moveTo>
                  <a:lnTo>
                    <a:pt x="1" y="2506"/>
                  </a:lnTo>
                  <a:lnTo>
                    <a:pt x="1712" y="2506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5273279" y="3561275"/>
              <a:ext cx="29223" cy="72109"/>
            </a:xfrm>
            <a:custGeom>
              <a:avLst/>
              <a:gdLst/>
              <a:ahLst/>
              <a:cxnLst/>
              <a:rect l="l" t="t" r="r" b="b"/>
              <a:pathLst>
                <a:path w="1957" h="4829" extrusionOk="0">
                  <a:moveTo>
                    <a:pt x="1" y="0"/>
                  </a:moveTo>
                  <a:lnTo>
                    <a:pt x="1" y="489"/>
                  </a:lnTo>
                  <a:cubicBezTo>
                    <a:pt x="856" y="734"/>
                    <a:pt x="1468" y="1528"/>
                    <a:pt x="1468" y="2384"/>
                  </a:cubicBezTo>
                  <a:cubicBezTo>
                    <a:pt x="1468" y="3300"/>
                    <a:pt x="856" y="4095"/>
                    <a:pt x="1" y="4278"/>
                  </a:cubicBezTo>
                  <a:lnTo>
                    <a:pt x="1" y="4828"/>
                  </a:lnTo>
                  <a:cubicBezTo>
                    <a:pt x="1162" y="4584"/>
                    <a:pt x="1956" y="3606"/>
                    <a:pt x="1956" y="2384"/>
                  </a:cubicBezTo>
                  <a:cubicBezTo>
                    <a:pt x="1956" y="1223"/>
                    <a:pt x="1162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5273279" y="3579520"/>
              <a:ext cx="14619" cy="35599"/>
            </a:xfrm>
            <a:custGeom>
              <a:avLst/>
              <a:gdLst/>
              <a:ahLst/>
              <a:cxnLst/>
              <a:rect l="l" t="t" r="r" b="b"/>
              <a:pathLst>
                <a:path w="979" h="2384" extrusionOk="0">
                  <a:moveTo>
                    <a:pt x="1" y="1"/>
                  </a:moveTo>
                  <a:lnTo>
                    <a:pt x="1" y="2384"/>
                  </a:lnTo>
                  <a:cubicBezTo>
                    <a:pt x="612" y="2262"/>
                    <a:pt x="979" y="1773"/>
                    <a:pt x="979" y="1162"/>
                  </a:cubicBezTo>
                  <a:cubicBezTo>
                    <a:pt x="979" y="612"/>
                    <a:pt x="612" y="1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46"/>
          <p:cNvGrpSpPr/>
          <p:nvPr/>
        </p:nvGrpSpPr>
        <p:grpSpPr>
          <a:xfrm>
            <a:off x="7777013" y="3479588"/>
            <a:ext cx="461818" cy="91379"/>
            <a:chOff x="7744900" y="3555795"/>
            <a:chExt cx="419720" cy="83049"/>
          </a:xfrm>
        </p:grpSpPr>
        <p:sp>
          <p:nvSpPr>
            <p:cNvPr id="363" name="Google Shape;363;p46"/>
            <p:cNvSpPr/>
            <p:nvPr/>
          </p:nvSpPr>
          <p:spPr>
            <a:xfrm>
              <a:off x="7744900" y="3564007"/>
              <a:ext cx="104946" cy="65718"/>
            </a:xfrm>
            <a:custGeom>
              <a:avLst/>
              <a:gdLst/>
              <a:ahLst/>
              <a:cxnLst/>
              <a:rect l="l" t="t" r="r" b="b"/>
              <a:pathLst>
                <a:path w="7028" h="4401" extrusionOk="0">
                  <a:moveTo>
                    <a:pt x="6417" y="612"/>
                  </a:moveTo>
                  <a:lnTo>
                    <a:pt x="6417" y="3789"/>
                  </a:lnTo>
                  <a:lnTo>
                    <a:pt x="672" y="3789"/>
                  </a:lnTo>
                  <a:lnTo>
                    <a:pt x="672" y="612"/>
                  </a:lnTo>
                  <a:close/>
                  <a:moveTo>
                    <a:pt x="306" y="1"/>
                  </a:moveTo>
                  <a:cubicBezTo>
                    <a:pt x="183" y="1"/>
                    <a:pt x="0" y="123"/>
                    <a:pt x="0" y="306"/>
                  </a:cubicBezTo>
                  <a:lnTo>
                    <a:pt x="0" y="4095"/>
                  </a:lnTo>
                  <a:cubicBezTo>
                    <a:pt x="0" y="4278"/>
                    <a:pt x="183" y="4401"/>
                    <a:pt x="306" y="4401"/>
                  </a:cubicBezTo>
                  <a:lnTo>
                    <a:pt x="6722" y="4401"/>
                  </a:lnTo>
                  <a:cubicBezTo>
                    <a:pt x="6906" y="4401"/>
                    <a:pt x="7028" y="4278"/>
                    <a:pt x="7028" y="4095"/>
                  </a:cubicBezTo>
                  <a:lnTo>
                    <a:pt x="7028" y="306"/>
                  </a:lnTo>
                  <a:cubicBezTo>
                    <a:pt x="7028" y="123"/>
                    <a:pt x="6906" y="1"/>
                    <a:pt x="6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7916423" y="3556706"/>
              <a:ext cx="101317" cy="80322"/>
            </a:xfrm>
            <a:custGeom>
              <a:avLst/>
              <a:gdLst/>
              <a:ahLst/>
              <a:cxnLst/>
              <a:rect l="l" t="t" r="r" b="b"/>
              <a:pathLst>
                <a:path w="6785" h="5379" extrusionOk="0">
                  <a:moveTo>
                    <a:pt x="856" y="1"/>
                  </a:moveTo>
                  <a:cubicBezTo>
                    <a:pt x="367" y="1"/>
                    <a:pt x="1" y="429"/>
                    <a:pt x="1" y="917"/>
                  </a:cubicBezTo>
                  <a:lnTo>
                    <a:pt x="429" y="917"/>
                  </a:lnTo>
                  <a:cubicBezTo>
                    <a:pt x="429" y="673"/>
                    <a:pt x="612" y="429"/>
                    <a:pt x="856" y="429"/>
                  </a:cubicBezTo>
                  <a:lnTo>
                    <a:pt x="5928" y="429"/>
                  </a:lnTo>
                  <a:cubicBezTo>
                    <a:pt x="6173" y="429"/>
                    <a:pt x="6417" y="673"/>
                    <a:pt x="6417" y="917"/>
                  </a:cubicBezTo>
                  <a:lnTo>
                    <a:pt x="6417" y="4523"/>
                  </a:lnTo>
                  <a:cubicBezTo>
                    <a:pt x="6417" y="4767"/>
                    <a:pt x="6173" y="4951"/>
                    <a:pt x="5928" y="4951"/>
                  </a:cubicBezTo>
                  <a:lnTo>
                    <a:pt x="4706" y="4951"/>
                  </a:lnTo>
                  <a:lnTo>
                    <a:pt x="4706" y="5378"/>
                  </a:lnTo>
                  <a:lnTo>
                    <a:pt x="5928" y="5378"/>
                  </a:lnTo>
                  <a:cubicBezTo>
                    <a:pt x="6417" y="5378"/>
                    <a:pt x="6784" y="5012"/>
                    <a:pt x="6784" y="4523"/>
                  </a:cubicBezTo>
                  <a:lnTo>
                    <a:pt x="6784" y="917"/>
                  </a:lnTo>
                  <a:cubicBezTo>
                    <a:pt x="6784" y="429"/>
                    <a:pt x="6417" y="1"/>
                    <a:pt x="5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7916423" y="3576787"/>
              <a:ext cx="59327" cy="59327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1" y="0"/>
                  </a:moveTo>
                  <a:lnTo>
                    <a:pt x="1" y="611"/>
                  </a:lnTo>
                  <a:cubicBezTo>
                    <a:pt x="1834" y="611"/>
                    <a:pt x="3362" y="2078"/>
                    <a:pt x="3362" y="3972"/>
                  </a:cubicBezTo>
                  <a:lnTo>
                    <a:pt x="3973" y="3972"/>
                  </a:lnTo>
                  <a:cubicBezTo>
                    <a:pt x="3973" y="1772"/>
                    <a:pt x="214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7916423" y="3596854"/>
              <a:ext cx="39258" cy="39258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" y="1"/>
                  </a:moveTo>
                  <a:lnTo>
                    <a:pt x="1" y="612"/>
                  </a:lnTo>
                  <a:cubicBezTo>
                    <a:pt x="1101" y="612"/>
                    <a:pt x="2017" y="1528"/>
                    <a:pt x="2017" y="2628"/>
                  </a:cubicBezTo>
                  <a:lnTo>
                    <a:pt x="2629" y="2628"/>
                  </a:lnTo>
                  <a:cubicBezTo>
                    <a:pt x="2629" y="1162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7916423" y="3618758"/>
              <a:ext cx="16441" cy="17352"/>
            </a:xfrm>
            <a:custGeom>
              <a:avLst/>
              <a:gdLst/>
              <a:ahLst/>
              <a:cxnLst/>
              <a:rect l="l" t="t" r="r" b="b"/>
              <a:pathLst>
                <a:path w="1101" h="1162" extrusionOk="0">
                  <a:moveTo>
                    <a:pt x="1" y="0"/>
                  </a:moveTo>
                  <a:lnTo>
                    <a:pt x="1" y="1161"/>
                  </a:lnTo>
                  <a:lnTo>
                    <a:pt x="1101" y="1161"/>
                  </a:lnTo>
                  <a:cubicBezTo>
                    <a:pt x="1101" y="550"/>
                    <a:pt x="6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8084318" y="3555795"/>
              <a:ext cx="36510" cy="36525"/>
            </a:xfrm>
            <a:custGeom>
              <a:avLst/>
              <a:gdLst/>
              <a:ahLst/>
              <a:cxnLst/>
              <a:rect l="l" t="t" r="r" b="b"/>
              <a:pathLst>
                <a:path w="2445" h="2446" extrusionOk="0">
                  <a:moveTo>
                    <a:pt x="306" y="1"/>
                  </a:moveTo>
                  <a:cubicBezTo>
                    <a:pt x="122" y="1"/>
                    <a:pt x="0" y="123"/>
                    <a:pt x="0" y="306"/>
                  </a:cubicBezTo>
                  <a:lnTo>
                    <a:pt x="0" y="2140"/>
                  </a:lnTo>
                  <a:cubicBezTo>
                    <a:pt x="0" y="2323"/>
                    <a:pt x="122" y="2445"/>
                    <a:pt x="306" y="2445"/>
                  </a:cubicBezTo>
                  <a:cubicBezTo>
                    <a:pt x="489" y="2445"/>
                    <a:pt x="611" y="2323"/>
                    <a:pt x="611" y="2140"/>
                  </a:cubicBezTo>
                  <a:lnTo>
                    <a:pt x="611" y="612"/>
                  </a:lnTo>
                  <a:lnTo>
                    <a:pt x="2139" y="612"/>
                  </a:lnTo>
                  <a:cubicBezTo>
                    <a:pt x="2322" y="612"/>
                    <a:pt x="2444" y="490"/>
                    <a:pt x="2444" y="306"/>
                  </a:cubicBezTo>
                  <a:cubicBezTo>
                    <a:pt x="2444" y="123"/>
                    <a:pt x="2322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8127199" y="3555795"/>
              <a:ext cx="37421" cy="36525"/>
            </a:xfrm>
            <a:custGeom>
              <a:avLst/>
              <a:gdLst/>
              <a:ahLst/>
              <a:cxnLst/>
              <a:rect l="l" t="t" r="r" b="b"/>
              <a:pathLst>
                <a:path w="2506" h="2446" extrusionOk="0">
                  <a:moveTo>
                    <a:pt x="367" y="1"/>
                  </a:moveTo>
                  <a:cubicBezTo>
                    <a:pt x="184" y="1"/>
                    <a:pt x="0" y="123"/>
                    <a:pt x="0" y="306"/>
                  </a:cubicBezTo>
                  <a:cubicBezTo>
                    <a:pt x="0" y="490"/>
                    <a:pt x="184" y="612"/>
                    <a:pt x="367" y="612"/>
                  </a:cubicBezTo>
                  <a:lnTo>
                    <a:pt x="1834" y="612"/>
                  </a:lnTo>
                  <a:lnTo>
                    <a:pt x="1834" y="2140"/>
                  </a:lnTo>
                  <a:cubicBezTo>
                    <a:pt x="1834" y="2323"/>
                    <a:pt x="2017" y="2445"/>
                    <a:pt x="2139" y="2445"/>
                  </a:cubicBezTo>
                  <a:cubicBezTo>
                    <a:pt x="2322" y="2445"/>
                    <a:pt x="2506" y="2323"/>
                    <a:pt x="2506" y="2140"/>
                  </a:cubicBezTo>
                  <a:lnTo>
                    <a:pt x="2506" y="306"/>
                  </a:lnTo>
                  <a:cubicBezTo>
                    <a:pt x="2506" y="123"/>
                    <a:pt x="2322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8127199" y="3602334"/>
              <a:ext cx="37421" cy="36510"/>
            </a:xfrm>
            <a:custGeom>
              <a:avLst/>
              <a:gdLst/>
              <a:ahLst/>
              <a:cxnLst/>
              <a:rect l="l" t="t" r="r" b="b"/>
              <a:pathLst>
                <a:path w="2506" h="2445" extrusionOk="0">
                  <a:moveTo>
                    <a:pt x="2139" y="0"/>
                  </a:moveTo>
                  <a:cubicBezTo>
                    <a:pt x="2017" y="0"/>
                    <a:pt x="1834" y="123"/>
                    <a:pt x="1834" y="306"/>
                  </a:cubicBezTo>
                  <a:lnTo>
                    <a:pt x="1834" y="1834"/>
                  </a:lnTo>
                  <a:lnTo>
                    <a:pt x="367" y="1834"/>
                  </a:lnTo>
                  <a:cubicBezTo>
                    <a:pt x="184" y="1834"/>
                    <a:pt x="0" y="1956"/>
                    <a:pt x="0" y="2139"/>
                  </a:cubicBezTo>
                  <a:cubicBezTo>
                    <a:pt x="0" y="2322"/>
                    <a:pt x="184" y="2445"/>
                    <a:pt x="367" y="2445"/>
                  </a:cubicBezTo>
                  <a:lnTo>
                    <a:pt x="2139" y="2445"/>
                  </a:lnTo>
                  <a:cubicBezTo>
                    <a:pt x="2322" y="2445"/>
                    <a:pt x="2506" y="2322"/>
                    <a:pt x="2445" y="2139"/>
                  </a:cubicBezTo>
                  <a:lnTo>
                    <a:pt x="2445" y="306"/>
                  </a:lnTo>
                  <a:cubicBezTo>
                    <a:pt x="2445" y="123"/>
                    <a:pt x="2322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8084318" y="3602334"/>
              <a:ext cx="36510" cy="36510"/>
            </a:xfrm>
            <a:custGeom>
              <a:avLst/>
              <a:gdLst/>
              <a:ahLst/>
              <a:cxnLst/>
              <a:rect l="l" t="t" r="r" b="b"/>
              <a:pathLst>
                <a:path w="2445" h="2445" extrusionOk="0">
                  <a:moveTo>
                    <a:pt x="306" y="0"/>
                  </a:moveTo>
                  <a:cubicBezTo>
                    <a:pt x="122" y="0"/>
                    <a:pt x="0" y="123"/>
                    <a:pt x="0" y="306"/>
                  </a:cubicBezTo>
                  <a:lnTo>
                    <a:pt x="0" y="2139"/>
                  </a:lnTo>
                  <a:cubicBezTo>
                    <a:pt x="0" y="2322"/>
                    <a:pt x="122" y="2445"/>
                    <a:pt x="306" y="2445"/>
                  </a:cubicBezTo>
                  <a:lnTo>
                    <a:pt x="2139" y="2445"/>
                  </a:lnTo>
                  <a:cubicBezTo>
                    <a:pt x="2322" y="2445"/>
                    <a:pt x="2444" y="2322"/>
                    <a:pt x="2444" y="2139"/>
                  </a:cubicBezTo>
                  <a:cubicBezTo>
                    <a:pt x="2444" y="1956"/>
                    <a:pt x="2322" y="1834"/>
                    <a:pt x="2139" y="1834"/>
                  </a:cubicBezTo>
                  <a:lnTo>
                    <a:pt x="611" y="1834"/>
                  </a:lnTo>
                  <a:lnTo>
                    <a:pt x="611" y="306"/>
                  </a:lnTo>
                  <a:cubicBezTo>
                    <a:pt x="611" y="123"/>
                    <a:pt x="489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6819A5-751B-B6DE-98CD-372137943223}"/>
              </a:ext>
            </a:extLst>
          </p:cNvPr>
          <p:cNvSpPr txBox="1"/>
          <p:nvPr/>
        </p:nvSpPr>
        <p:spPr>
          <a:xfrm>
            <a:off x="519544" y="1878037"/>
            <a:ext cx="1765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Emphasis on: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Memory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Knowledge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System – Player Dialogue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Game Story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Hidden states</a:t>
            </a:r>
          </a:p>
        </p:txBody>
      </p:sp>
      <p:grpSp>
        <p:nvGrpSpPr>
          <p:cNvPr id="6" name="Google Shape;1088;p65">
            <a:extLst>
              <a:ext uri="{FF2B5EF4-FFF2-40B4-BE49-F238E27FC236}">
                <a16:creationId xmlns:a16="http://schemas.microsoft.com/office/drawing/2014/main" id="{18DD5BD1-875B-8B34-2675-DD2834B6254A}"/>
              </a:ext>
            </a:extLst>
          </p:cNvPr>
          <p:cNvGrpSpPr/>
          <p:nvPr/>
        </p:nvGrpSpPr>
        <p:grpSpPr>
          <a:xfrm>
            <a:off x="3639077" y="433620"/>
            <a:ext cx="393422" cy="375393"/>
            <a:chOff x="1176732" y="3426207"/>
            <a:chExt cx="393422" cy="375393"/>
          </a:xfrm>
        </p:grpSpPr>
        <p:sp>
          <p:nvSpPr>
            <p:cNvPr id="7" name="Google Shape;1089;p65">
              <a:extLst>
                <a:ext uri="{FF2B5EF4-FFF2-40B4-BE49-F238E27FC236}">
                  <a16:creationId xmlns:a16="http://schemas.microsoft.com/office/drawing/2014/main" id="{BA48A8B5-47D2-2910-E395-1994DB8A5471}"/>
                </a:ext>
              </a:extLst>
            </p:cNvPr>
            <p:cNvSpPr/>
            <p:nvPr/>
          </p:nvSpPr>
          <p:spPr>
            <a:xfrm>
              <a:off x="1176732" y="3652036"/>
              <a:ext cx="154314" cy="149564"/>
            </a:xfrm>
            <a:custGeom>
              <a:avLst/>
              <a:gdLst/>
              <a:ahLst/>
              <a:cxnLst/>
              <a:rect l="l" t="t" r="r" b="b"/>
              <a:pathLst>
                <a:path w="4288" h="4156" extrusionOk="0">
                  <a:moveTo>
                    <a:pt x="2582" y="1280"/>
                  </a:moveTo>
                  <a:cubicBezTo>
                    <a:pt x="2686" y="1280"/>
                    <a:pt x="2787" y="1322"/>
                    <a:pt x="2859" y="1405"/>
                  </a:cubicBezTo>
                  <a:cubicBezTo>
                    <a:pt x="3025" y="1548"/>
                    <a:pt x="3025" y="1810"/>
                    <a:pt x="2859" y="1977"/>
                  </a:cubicBezTo>
                  <a:cubicBezTo>
                    <a:pt x="2787" y="2060"/>
                    <a:pt x="2686" y="2102"/>
                    <a:pt x="2582" y="2102"/>
                  </a:cubicBezTo>
                  <a:cubicBezTo>
                    <a:pt x="2478" y="2102"/>
                    <a:pt x="2370" y="2060"/>
                    <a:pt x="2287" y="1977"/>
                  </a:cubicBezTo>
                  <a:cubicBezTo>
                    <a:pt x="2120" y="1810"/>
                    <a:pt x="2120" y="1548"/>
                    <a:pt x="2287" y="1405"/>
                  </a:cubicBezTo>
                  <a:cubicBezTo>
                    <a:pt x="2370" y="1322"/>
                    <a:pt x="2478" y="1280"/>
                    <a:pt x="2582" y="1280"/>
                  </a:cubicBezTo>
                  <a:close/>
                  <a:moveTo>
                    <a:pt x="1486" y="2376"/>
                  </a:moveTo>
                  <a:cubicBezTo>
                    <a:pt x="1590" y="2376"/>
                    <a:pt x="1692" y="2418"/>
                    <a:pt x="1763" y="2501"/>
                  </a:cubicBezTo>
                  <a:cubicBezTo>
                    <a:pt x="1930" y="2644"/>
                    <a:pt x="1930" y="2906"/>
                    <a:pt x="1763" y="3072"/>
                  </a:cubicBezTo>
                  <a:cubicBezTo>
                    <a:pt x="1692" y="3156"/>
                    <a:pt x="1590" y="3197"/>
                    <a:pt x="1486" y="3197"/>
                  </a:cubicBezTo>
                  <a:cubicBezTo>
                    <a:pt x="1382" y="3197"/>
                    <a:pt x="1275" y="3156"/>
                    <a:pt x="1192" y="3072"/>
                  </a:cubicBezTo>
                  <a:cubicBezTo>
                    <a:pt x="1025" y="2906"/>
                    <a:pt x="1025" y="2644"/>
                    <a:pt x="1192" y="2501"/>
                  </a:cubicBezTo>
                  <a:cubicBezTo>
                    <a:pt x="1275" y="2418"/>
                    <a:pt x="1382" y="2376"/>
                    <a:pt x="1486" y="2376"/>
                  </a:cubicBezTo>
                  <a:close/>
                  <a:moveTo>
                    <a:pt x="3121" y="0"/>
                  </a:moveTo>
                  <a:lnTo>
                    <a:pt x="358" y="2763"/>
                  </a:lnTo>
                  <a:cubicBezTo>
                    <a:pt x="72" y="3049"/>
                    <a:pt x="1" y="3549"/>
                    <a:pt x="382" y="3906"/>
                  </a:cubicBezTo>
                  <a:cubicBezTo>
                    <a:pt x="537" y="4073"/>
                    <a:pt x="739" y="4156"/>
                    <a:pt x="944" y="4156"/>
                  </a:cubicBezTo>
                  <a:cubicBezTo>
                    <a:pt x="1150" y="4156"/>
                    <a:pt x="1358" y="4073"/>
                    <a:pt x="1525" y="3906"/>
                  </a:cubicBezTo>
                  <a:lnTo>
                    <a:pt x="4287" y="1143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0;p65">
              <a:extLst>
                <a:ext uri="{FF2B5EF4-FFF2-40B4-BE49-F238E27FC236}">
                  <a16:creationId xmlns:a16="http://schemas.microsoft.com/office/drawing/2014/main" id="{8A1D62BE-B1E2-B834-C082-69E0CB5C03F2}"/>
                </a:ext>
              </a:extLst>
            </p:cNvPr>
            <p:cNvSpPr/>
            <p:nvPr/>
          </p:nvSpPr>
          <p:spPr>
            <a:xfrm>
              <a:off x="1305320" y="3491779"/>
              <a:ext cx="143158" cy="201422"/>
            </a:xfrm>
            <a:custGeom>
              <a:avLst/>
              <a:gdLst/>
              <a:ahLst/>
              <a:cxnLst/>
              <a:rect l="l" t="t" r="r" b="b"/>
              <a:pathLst>
                <a:path w="3978" h="5597" extrusionOk="0">
                  <a:moveTo>
                    <a:pt x="3977" y="0"/>
                  </a:moveTo>
                  <a:lnTo>
                    <a:pt x="0" y="4001"/>
                  </a:lnTo>
                  <a:lnTo>
                    <a:pt x="1596" y="5596"/>
                  </a:lnTo>
                  <a:cubicBezTo>
                    <a:pt x="3239" y="4477"/>
                    <a:pt x="3977" y="2048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1;p65">
              <a:extLst>
                <a:ext uri="{FF2B5EF4-FFF2-40B4-BE49-F238E27FC236}">
                  <a16:creationId xmlns:a16="http://schemas.microsoft.com/office/drawing/2014/main" id="{4AE7C2FD-7A52-D413-1E45-8FF7CCBF1952}"/>
                </a:ext>
              </a:extLst>
            </p:cNvPr>
            <p:cNvSpPr/>
            <p:nvPr/>
          </p:nvSpPr>
          <p:spPr>
            <a:xfrm>
              <a:off x="1372151" y="3426207"/>
              <a:ext cx="198003" cy="342421"/>
            </a:xfrm>
            <a:custGeom>
              <a:avLst/>
              <a:gdLst/>
              <a:ahLst/>
              <a:cxnLst/>
              <a:rect l="l" t="t" r="r" b="b"/>
              <a:pathLst>
                <a:path w="5502" h="9515" extrusionOk="0">
                  <a:moveTo>
                    <a:pt x="4100" y="0"/>
                  </a:moveTo>
                  <a:cubicBezTo>
                    <a:pt x="4001" y="0"/>
                    <a:pt x="3906" y="36"/>
                    <a:pt x="3835" y="107"/>
                  </a:cubicBezTo>
                  <a:lnTo>
                    <a:pt x="2739" y="1203"/>
                  </a:lnTo>
                  <a:cubicBezTo>
                    <a:pt x="2858" y="2846"/>
                    <a:pt x="2549" y="4370"/>
                    <a:pt x="1953" y="5632"/>
                  </a:cubicBezTo>
                  <a:cubicBezTo>
                    <a:pt x="1525" y="6561"/>
                    <a:pt x="882" y="7442"/>
                    <a:pt x="1" y="7990"/>
                  </a:cubicBezTo>
                  <a:cubicBezTo>
                    <a:pt x="24" y="8490"/>
                    <a:pt x="24" y="8252"/>
                    <a:pt x="24" y="8919"/>
                  </a:cubicBezTo>
                  <a:cubicBezTo>
                    <a:pt x="24" y="9252"/>
                    <a:pt x="310" y="9514"/>
                    <a:pt x="644" y="9514"/>
                  </a:cubicBezTo>
                  <a:cubicBezTo>
                    <a:pt x="1001" y="9514"/>
                    <a:pt x="1287" y="9252"/>
                    <a:pt x="1287" y="8895"/>
                  </a:cubicBezTo>
                  <a:lnTo>
                    <a:pt x="1287" y="8490"/>
                  </a:lnTo>
                  <a:cubicBezTo>
                    <a:pt x="1287" y="7014"/>
                    <a:pt x="1953" y="6633"/>
                    <a:pt x="4382" y="4204"/>
                  </a:cubicBezTo>
                  <a:cubicBezTo>
                    <a:pt x="5502" y="3084"/>
                    <a:pt x="5502" y="1251"/>
                    <a:pt x="4382" y="107"/>
                  </a:cubicBezTo>
                  <a:cubicBezTo>
                    <a:pt x="4299" y="36"/>
                    <a:pt x="4198" y="0"/>
                    <a:pt x="4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ameDemo">
            <a:hlinkClick r:id="" action="ppaction://media"/>
            <a:extLst>
              <a:ext uri="{FF2B5EF4-FFF2-40B4-BE49-F238E27FC236}">
                <a16:creationId xmlns:a16="http://schemas.microsoft.com/office/drawing/2014/main" id="{A869DF74-5D77-94ED-F0EA-4EA98A3CA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5164" y="1064820"/>
            <a:ext cx="6365618" cy="3183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>
            <a:spLocks noGrp="1"/>
          </p:cNvSpPr>
          <p:nvPr>
            <p:ph type="subTitle" idx="4294967295"/>
          </p:nvPr>
        </p:nvSpPr>
        <p:spPr>
          <a:xfrm>
            <a:off x="332049" y="2154503"/>
            <a:ext cx="7544636" cy="2741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In order to create the game I used: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Base of the game:</a:t>
            </a:r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The files in the forked repository (same Lab files)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Programming Languages: </a:t>
            </a:r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TypeScript </a:t>
            </a:r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TypeScript JSX (TSX)</a:t>
            </a:r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TypeScript React</a:t>
            </a:r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Xstate</a:t>
            </a:r>
            <a:endParaRPr lang="en-US" dirty="0"/>
          </a:p>
          <a:p>
            <a:pPr marL="3028950" lvl="6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Modifications on Html and CSS files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Image sources: </a:t>
            </a:r>
            <a:r>
              <a:rPr lang="en-US" u="sng" dirty="0">
                <a:solidFill>
                  <a:schemeClr val="accent1"/>
                </a:solidFill>
              </a:rPr>
              <a:t>https://www.artstation.com/artwork </a:t>
            </a:r>
            <a:r>
              <a:rPr lang="en-US" dirty="0"/>
              <a:t>and </a:t>
            </a:r>
            <a:r>
              <a:rPr lang="en-US" u="sng" dirty="0">
                <a:solidFill>
                  <a:schemeClr val="accent1"/>
                </a:solidFill>
              </a:rPr>
              <a:t>google images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Artists: </a:t>
            </a:r>
            <a:r>
              <a:rPr lang="en-US" u="sng" dirty="0">
                <a:solidFill>
                  <a:schemeClr val="accent1"/>
                </a:solidFill>
              </a:rPr>
              <a:t>Tim Hertel</a:t>
            </a:r>
            <a:r>
              <a:rPr lang="en-US" u="sng" dirty="0">
                <a:solidFill>
                  <a:schemeClr val="accent2"/>
                </a:solidFill>
              </a:rPr>
              <a:t>,</a:t>
            </a:r>
            <a:r>
              <a:rPr lang="en-US" u="sng" dirty="0">
                <a:solidFill>
                  <a:schemeClr val="accent1"/>
                </a:solidFill>
              </a:rPr>
              <a:t> Om </a:t>
            </a:r>
            <a:r>
              <a:rPr lang="en-US" u="sng" dirty="0" err="1">
                <a:solidFill>
                  <a:schemeClr val="accent1"/>
                </a:solidFill>
              </a:rPr>
              <a:t>Bobon</a:t>
            </a:r>
            <a:r>
              <a:rPr lang="en-US" u="sng" dirty="0">
                <a:solidFill>
                  <a:schemeClr val="accent2"/>
                </a:solidFill>
              </a:rPr>
              <a:t>,</a:t>
            </a:r>
            <a:r>
              <a:rPr lang="en-US" u="sng" dirty="0">
                <a:solidFill>
                  <a:schemeClr val="accent1"/>
                </a:solidFill>
              </a:rPr>
              <a:t> Chris Riley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1200150" lvl="2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1828800" lvl="4" indent="0"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8D28A8D5-942B-62C8-4C19-7A2C52EB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60" y="247153"/>
            <a:ext cx="7717800" cy="572700"/>
          </a:xfrm>
        </p:spPr>
        <p:txBody>
          <a:bodyPr/>
          <a:lstStyle/>
          <a:p>
            <a:r>
              <a:rPr lang="en-US" dirty="0"/>
              <a:t>Technicalities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subTitle" idx="1"/>
          </p:nvPr>
        </p:nvSpPr>
        <p:spPr>
          <a:xfrm>
            <a:off x="5268351" y="1918242"/>
            <a:ext cx="2236763" cy="1272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Experience</a:t>
            </a:r>
            <a:endParaRPr dirty="0"/>
          </a:p>
        </p:txBody>
      </p:sp>
      <p:cxnSp>
        <p:nvCxnSpPr>
          <p:cNvPr id="385" name="Google Shape;385;p47"/>
          <p:cNvCxnSpPr>
            <a:cxnSpLocks/>
          </p:cNvCxnSpPr>
          <p:nvPr/>
        </p:nvCxnSpPr>
        <p:spPr>
          <a:xfrm>
            <a:off x="3967089" y="1537682"/>
            <a:ext cx="422120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Τίτλος 2">
            <a:extLst>
              <a:ext uri="{FF2B5EF4-FFF2-40B4-BE49-F238E27FC236}">
                <a16:creationId xmlns:a16="http://schemas.microsoft.com/office/drawing/2014/main" id="{C2331C3E-6F4A-CC36-0C72-36EB66C2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46" y="520799"/>
            <a:ext cx="5207100" cy="1546500"/>
          </a:xfrm>
        </p:spPr>
        <p:txBody>
          <a:bodyPr/>
          <a:lstStyle/>
          <a:p>
            <a:pPr algn="ctr"/>
            <a:r>
              <a:rPr lang="en-US" sz="3200" dirty="0"/>
              <a:t>Challenges   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38743015-FC2B-ED8B-5C60-C87473CE0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15" y="794652"/>
            <a:ext cx="920576" cy="914479"/>
          </a:xfrm>
          <a:prstGeom prst="rect">
            <a:avLst/>
          </a:prstGeom>
        </p:spPr>
      </p:pic>
      <p:grpSp>
        <p:nvGrpSpPr>
          <p:cNvPr id="10" name="Google Shape;1035;p65">
            <a:extLst>
              <a:ext uri="{FF2B5EF4-FFF2-40B4-BE49-F238E27FC236}">
                <a16:creationId xmlns:a16="http://schemas.microsoft.com/office/drawing/2014/main" id="{68B006BA-307E-F18F-7033-3B7AD1B8740C}"/>
              </a:ext>
            </a:extLst>
          </p:cNvPr>
          <p:cNvGrpSpPr/>
          <p:nvPr/>
        </p:nvGrpSpPr>
        <p:grpSpPr>
          <a:xfrm>
            <a:off x="4386430" y="1008066"/>
            <a:ext cx="371139" cy="365967"/>
            <a:chOff x="4023872" y="4137992"/>
            <a:chExt cx="371139" cy="365967"/>
          </a:xfrm>
        </p:grpSpPr>
        <p:sp>
          <p:nvSpPr>
            <p:cNvPr id="11" name="Google Shape;1036;p65">
              <a:extLst>
                <a:ext uri="{FF2B5EF4-FFF2-40B4-BE49-F238E27FC236}">
                  <a16:creationId xmlns:a16="http://schemas.microsoft.com/office/drawing/2014/main" id="{4DD32EE7-042C-BFC3-BA14-3267ED2D912F}"/>
                </a:ext>
              </a:extLst>
            </p:cNvPr>
            <p:cNvSpPr/>
            <p:nvPr/>
          </p:nvSpPr>
          <p:spPr>
            <a:xfrm>
              <a:off x="4096713" y="4137992"/>
              <a:ext cx="225426" cy="284553"/>
            </a:xfrm>
            <a:custGeom>
              <a:avLst/>
              <a:gdLst/>
              <a:ahLst/>
              <a:cxnLst/>
              <a:rect l="l" t="t" r="r" b="b"/>
              <a:pathLst>
                <a:path w="6264" h="7907" extrusionOk="0">
                  <a:moveTo>
                    <a:pt x="4954" y="2191"/>
                  </a:moveTo>
                  <a:cubicBezTo>
                    <a:pt x="5145" y="2191"/>
                    <a:pt x="5288" y="2334"/>
                    <a:pt x="5288" y="2501"/>
                  </a:cubicBezTo>
                  <a:cubicBezTo>
                    <a:pt x="5288" y="2691"/>
                    <a:pt x="5145" y="2834"/>
                    <a:pt x="4954" y="2834"/>
                  </a:cubicBezTo>
                  <a:lnTo>
                    <a:pt x="1144" y="2834"/>
                  </a:lnTo>
                  <a:cubicBezTo>
                    <a:pt x="953" y="2834"/>
                    <a:pt x="810" y="2691"/>
                    <a:pt x="810" y="2501"/>
                  </a:cubicBezTo>
                  <a:cubicBezTo>
                    <a:pt x="810" y="2334"/>
                    <a:pt x="953" y="2191"/>
                    <a:pt x="1144" y="2191"/>
                  </a:cubicBezTo>
                  <a:close/>
                  <a:moveTo>
                    <a:pt x="1430" y="3929"/>
                  </a:moveTo>
                  <a:lnTo>
                    <a:pt x="1430" y="4382"/>
                  </a:lnTo>
                  <a:lnTo>
                    <a:pt x="1668" y="4382"/>
                  </a:lnTo>
                  <a:cubicBezTo>
                    <a:pt x="1858" y="4382"/>
                    <a:pt x="1906" y="4310"/>
                    <a:pt x="1906" y="4168"/>
                  </a:cubicBezTo>
                  <a:cubicBezTo>
                    <a:pt x="1906" y="4001"/>
                    <a:pt x="1858" y="3929"/>
                    <a:pt x="1668" y="3929"/>
                  </a:cubicBezTo>
                  <a:close/>
                  <a:moveTo>
                    <a:pt x="4544" y="3927"/>
                  </a:moveTo>
                  <a:cubicBezTo>
                    <a:pt x="4488" y="3927"/>
                    <a:pt x="4426" y="3929"/>
                    <a:pt x="4359" y="3929"/>
                  </a:cubicBezTo>
                  <a:lnTo>
                    <a:pt x="4359" y="4477"/>
                  </a:lnTo>
                  <a:lnTo>
                    <a:pt x="4621" y="4477"/>
                  </a:lnTo>
                  <a:cubicBezTo>
                    <a:pt x="4788" y="4477"/>
                    <a:pt x="4835" y="4358"/>
                    <a:pt x="4835" y="4191"/>
                  </a:cubicBezTo>
                  <a:cubicBezTo>
                    <a:pt x="4835" y="3955"/>
                    <a:pt x="4724" y="3927"/>
                    <a:pt x="4544" y="3927"/>
                  </a:cubicBezTo>
                  <a:close/>
                  <a:moveTo>
                    <a:pt x="3086" y="3432"/>
                  </a:moveTo>
                  <a:cubicBezTo>
                    <a:pt x="3233" y="3432"/>
                    <a:pt x="3382" y="3498"/>
                    <a:pt x="3382" y="3620"/>
                  </a:cubicBezTo>
                  <a:lnTo>
                    <a:pt x="3382" y="5501"/>
                  </a:lnTo>
                  <a:cubicBezTo>
                    <a:pt x="3382" y="5632"/>
                    <a:pt x="3240" y="5698"/>
                    <a:pt x="3097" y="5698"/>
                  </a:cubicBezTo>
                  <a:cubicBezTo>
                    <a:pt x="2954" y="5698"/>
                    <a:pt x="2811" y="5632"/>
                    <a:pt x="2811" y="5501"/>
                  </a:cubicBezTo>
                  <a:lnTo>
                    <a:pt x="2811" y="3620"/>
                  </a:lnTo>
                  <a:cubicBezTo>
                    <a:pt x="2811" y="3492"/>
                    <a:pt x="2947" y="3432"/>
                    <a:pt x="3086" y="3432"/>
                  </a:cubicBezTo>
                  <a:close/>
                  <a:moveTo>
                    <a:pt x="4645" y="3429"/>
                  </a:moveTo>
                  <a:cubicBezTo>
                    <a:pt x="5121" y="3429"/>
                    <a:pt x="5383" y="3691"/>
                    <a:pt x="5383" y="4168"/>
                  </a:cubicBezTo>
                  <a:cubicBezTo>
                    <a:pt x="5383" y="4644"/>
                    <a:pt x="5121" y="4906"/>
                    <a:pt x="4621" y="4906"/>
                  </a:cubicBezTo>
                  <a:lnTo>
                    <a:pt x="4359" y="4906"/>
                  </a:lnTo>
                  <a:lnTo>
                    <a:pt x="4359" y="5501"/>
                  </a:lnTo>
                  <a:cubicBezTo>
                    <a:pt x="4359" y="5632"/>
                    <a:pt x="4222" y="5698"/>
                    <a:pt x="4085" y="5698"/>
                  </a:cubicBezTo>
                  <a:cubicBezTo>
                    <a:pt x="3948" y="5698"/>
                    <a:pt x="3811" y="5632"/>
                    <a:pt x="3811" y="5501"/>
                  </a:cubicBezTo>
                  <a:lnTo>
                    <a:pt x="3811" y="3620"/>
                  </a:lnTo>
                  <a:cubicBezTo>
                    <a:pt x="3811" y="3525"/>
                    <a:pt x="3883" y="3429"/>
                    <a:pt x="4025" y="3429"/>
                  </a:cubicBezTo>
                  <a:close/>
                  <a:moveTo>
                    <a:pt x="1207" y="3427"/>
                  </a:moveTo>
                  <a:cubicBezTo>
                    <a:pt x="1308" y="3427"/>
                    <a:pt x="1453" y="3429"/>
                    <a:pt x="1668" y="3429"/>
                  </a:cubicBezTo>
                  <a:cubicBezTo>
                    <a:pt x="2144" y="3429"/>
                    <a:pt x="2454" y="3644"/>
                    <a:pt x="2454" y="4120"/>
                  </a:cubicBezTo>
                  <a:cubicBezTo>
                    <a:pt x="2454" y="4382"/>
                    <a:pt x="2358" y="4620"/>
                    <a:pt x="2120" y="4739"/>
                  </a:cubicBezTo>
                  <a:lnTo>
                    <a:pt x="2454" y="5358"/>
                  </a:lnTo>
                  <a:cubicBezTo>
                    <a:pt x="2538" y="5511"/>
                    <a:pt x="2322" y="5712"/>
                    <a:pt x="2138" y="5712"/>
                  </a:cubicBezTo>
                  <a:cubicBezTo>
                    <a:pt x="2064" y="5712"/>
                    <a:pt x="1995" y="5679"/>
                    <a:pt x="1954" y="5596"/>
                  </a:cubicBezTo>
                  <a:lnTo>
                    <a:pt x="1549" y="4834"/>
                  </a:lnTo>
                  <a:lnTo>
                    <a:pt x="1430" y="4834"/>
                  </a:lnTo>
                  <a:lnTo>
                    <a:pt x="1430" y="5501"/>
                  </a:lnTo>
                  <a:cubicBezTo>
                    <a:pt x="1430" y="5632"/>
                    <a:pt x="1293" y="5698"/>
                    <a:pt x="1156" y="5698"/>
                  </a:cubicBezTo>
                  <a:cubicBezTo>
                    <a:pt x="1019" y="5698"/>
                    <a:pt x="882" y="5632"/>
                    <a:pt x="882" y="5501"/>
                  </a:cubicBezTo>
                  <a:cubicBezTo>
                    <a:pt x="882" y="3453"/>
                    <a:pt x="858" y="3572"/>
                    <a:pt x="930" y="3501"/>
                  </a:cubicBezTo>
                  <a:cubicBezTo>
                    <a:pt x="977" y="3437"/>
                    <a:pt x="1004" y="3427"/>
                    <a:pt x="1207" y="3427"/>
                  </a:cubicBezTo>
                  <a:close/>
                  <a:moveTo>
                    <a:pt x="4954" y="6311"/>
                  </a:moveTo>
                  <a:cubicBezTo>
                    <a:pt x="5145" y="6311"/>
                    <a:pt x="5288" y="6454"/>
                    <a:pt x="5288" y="6644"/>
                  </a:cubicBezTo>
                  <a:cubicBezTo>
                    <a:pt x="5288" y="6811"/>
                    <a:pt x="5145" y="6954"/>
                    <a:pt x="4954" y="6954"/>
                  </a:cubicBezTo>
                  <a:lnTo>
                    <a:pt x="1144" y="6954"/>
                  </a:lnTo>
                  <a:cubicBezTo>
                    <a:pt x="953" y="6954"/>
                    <a:pt x="810" y="6811"/>
                    <a:pt x="810" y="6644"/>
                  </a:cubicBezTo>
                  <a:cubicBezTo>
                    <a:pt x="810" y="6454"/>
                    <a:pt x="953" y="6311"/>
                    <a:pt x="1144" y="6311"/>
                  </a:cubicBezTo>
                  <a:close/>
                  <a:moveTo>
                    <a:pt x="3144" y="0"/>
                  </a:moveTo>
                  <a:cubicBezTo>
                    <a:pt x="1406" y="0"/>
                    <a:pt x="1" y="1405"/>
                    <a:pt x="1" y="3144"/>
                  </a:cubicBezTo>
                  <a:lnTo>
                    <a:pt x="1" y="7906"/>
                  </a:lnTo>
                  <a:lnTo>
                    <a:pt x="6264" y="7906"/>
                  </a:lnTo>
                  <a:lnTo>
                    <a:pt x="6264" y="3144"/>
                  </a:lnTo>
                  <a:cubicBezTo>
                    <a:pt x="6264" y="1405"/>
                    <a:pt x="4859" y="0"/>
                    <a:pt x="3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7;p65">
              <a:extLst>
                <a:ext uri="{FF2B5EF4-FFF2-40B4-BE49-F238E27FC236}">
                  <a16:creationId xmlns:a16="http://schemas.microsoft.com/office/drawing/2014/main" id="{EFF66DFD-FB57-45DF-D192-57D9A293FB99}"/>
                </a:ext>
              </a:extLst>
            </p:cNvPr>
            <p:cNvSpPr/>
            <p:nvPr/>
          </p:nvSpPr>
          <p:spPr>
            <a:xfrm>
              <a:off x="4023872" y="4445660"/>
              <a:ext cx="371139" cy="58300"/>
            </a:xfrm>
            <a:custGeom>
              <a:avLst/>
              <a:gdLst/>
              <a:ahLst/>
              <a:cxnLst/>
              <a:rect l="l" t="t" r="r" b="b"/>
              <a:pathLst>
                <a:path w="10313" h="1620" extrusionOk="0">
                  <a:moveTo>
                    <a:pt x="929" y="0"/>
                  </a:moveTo>
                  <a:cubicBezTo>
                    <a:pt x="429" y="0"/>
                    <a:pt x="1" y="405"/>
                    <a:pt x="1" y="929"/>
                  </a:cubicBezTo>
                  <a:lnTo>
                    <a:pt x="1" y="1286"/>
                  </a:lnTo>
                  <a:cubicBezTo>
                    <a:pt x="1" y="1477"/>
                    <a:pt x="143" y="1620"/>
                    <a:pt x="310" y="1620"/>
                  </a:cubicBezTo>
                  <a:lnTo>
                    <a:pt x="10003" y="1620"/>
                  </a:lnTo>
                  <a:cubicBezTo>
                    <a:pt x="10169" y="1620"/>
                    <a:pt x="10312" y="1477"/>
                    <a:pt x="10312" y="1286"/>
                  </a:cubicBezTo>
                  <a:lnTo>
                    <a:pt x="10312" y="929"/>
                  </a:lnTo>
                  <a:cubicBezTo>
                    <a:pt x="10312" y="405"/>
                    <a:pt x="9907" y="0"/>
                    <a:pt x="9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>
            <a:spLocks noGrp="1"/>
          </p:cNvSpPr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Crimson Text" panose="020B0604020202020204" charset="0"/>
              </a:rPr>
              <a:t>Relation</a:t>
            </a:r>
            <a:r>
              <a:rPr lang="en-US" b="0" i="0" dirty="0">
                <a:solidFill>
                  <a:srgbClr val="231F20"/>
                </a:solidFill>
                <a:effectLst/>
                <a:latin typeface="Crimson Text" panose="020B0604020202020204" charset="0"/>
              </a:rPr>
              <a:t> </a:t>
            </a:r>
            <a:r>
              <a:rPr lang="en-US" b="0" i="0" dirty="0">
                <a:solidFill>
                  <a:schemeClr val="accent2">
                    <a:lumMod val="95000"/>
                  </a:schemeClr>
                </a:solidFill>
                <a:effectLst/>
                <a:latin typeface="Crimson Text" panose="020B0604020202020204" charset="0"/>
              </a:rPr>
              <a:t>to course contents</a:t>
            </a:r>
            <a:endParaRPr dirty="0">
              <a:solidFill>
                <a:schemeClr val="accent2">
                  <a:lumMod val="95000"/>
                </a:schemeClr>
              </a:solidFill>
              <a:latin typeface="Crimson Text" panose="020B0604020202020204" charset="0"/>
            </a:endParaRPr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4294967295"/>
          </p:nvPr>
        </p:nvSpPr>
        <p:spPr>
          <a:xfrm>
            <a:off x="1301257" y="1443620"/>
            <a:ext cx="7129643" cy="3005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Most useful parts from the course: 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Assignment from Lab 5: no input, history, prompt hierarchy 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NLU resources from Lab 4 : Azure (intents) especially for out of context dialogue.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Statecharts</a:t>
            </a:r>
            <a:endParaRPr lang="en-US" dirty="0"/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Difficulty levels = riddle answers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Voice only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Room Design</a:t>
            </a:r>
          </a:p>
          <a:p>
            <a:pPr marL="2571750" lvl="5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Ethical concerns      future work (“free” dialogue)</a:t>
            </a:r>
          </a:p>
        </p:txBody>
      </p:sp>
      <p:sp>
        <p:nvSpPr>
          <p:cNvPr id="10" name="Βέλος: Δεξιό 9">
            <a:extLst>
              <a:ext uri="{FF2B5EF4-FFF2-40B4-BE49-F238E27FC236}">
                <a16:creationId xmlns:a16="http://schemas.microsoft.com/office/drawing/2014/main" id="{7F0F4821-2E5B-3722-0B4F-C7BED2B8AD0D}"/>
              </a:ext>
            </a:extLst>
          </p:cNvPr>
          <p:cNvSpPr/>
          <p:nvPr/>
        </p:nvSpPr>
        <p:spPr>
          <a:xfrm flipV="1">
            <a:off x="5367232" y="4293744"/>
            <a:ext cx="182880" cy="1899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E0F33BF1-438F-F6AF-DC91-2B956291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5744" r="31388"/>
          <a:stretch/>
        </p:blipFill>
        <p:spPr>
          <a:xfrm rot="1859039" flipV="1">
            <a:off x="477535" y="-196032"/>
            <a:ext cx="8188931" cy="4841226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grpSp>
        <p:nvGrpSpPr>
          <p:cNvPr id="11" name="Google Shape;916;p65">
            <a:extLst>
              <a:ext uri="{FF2B5EF4-FFF2-40B4-BE49-F238E27FC236}">
                <a16:creationId xmlns:a16="http://schemas.microsoft.com/office/drawing/2014/main" id="{5DA6C896-CF08-0464-14A2-9ACE97C526F1}"/>
              </a:ext>
            </a:extLst>
          </p:cNvPr>
          <p:cNvGrpSpPr/>
          <p:nvPr/>
        </p:nvGrpSpPr>
        <p:grpSpPr>
          <a:xfrm rot="2603943">
            <a:off x="1108413" y="2483821"/>
            <a:ext cx="385686" cy="383344"/>
            <a:chOff x="6169952" y="2747424"/>
            <a:chExt cx="385686" cy="383344"/>
          </a:xfrm>
        </p:grpSpPr>
        <p:sp>
          <p:nvSpPr>
            <p:cNvPr id="12" name="Google Shape;917;p65">
              <a:extLst>
                <a:ext uri="{FF2B5EF4-FFF2-40B4-BE49-F238E27FC236}">
                  <a16:creationId xmlns:a16="http://schemas.microsoft.com/office/drawing/2014/main" id="{5C5DFE0B-6BE8-B12D-4A69-987BD9F63CB8}"/>
                </a:ext>
              </a:extLst>
            </p:cNvPr>
            <p:cNvSpPr/>
            <p:nvPr/>
          </p:nvSpPr>
          <p:spPr>
            <a:xfrm>
              <a:off x="6169952" y="2895266"/>
              <a:ext cx="236546" cy="235502"/>
            </a:xfrm>
            <a:custGeom>
              <a:avLst/>
              <a:gdLst/>
              <a:ahLst/>
              <a:cxnLst/>
              <a:rect l="l" t="t" r="r" b="b"/>
              <a:pathLst>
                <a:path w="6573" h="6544" extrusionOk="0">
                  <a:moveTo>
                    <a:pt x="4465" y="1774"/>
                  </a:moveTo>
                  <a:cubicBezTo>
                    <a:pt x="4549" y="1774"/>
                    <a:pt x="4632" y="1810"/>
                    <a:pt x="4691" y="1882"/>
                  </a:cubicBezTo>
                  <a:cubicBezTo>
                    <a:pt x="4834" y="2001"/>
                    <a:pt x="4834" y="2215"/>
                    <a:pt x="4691" y="2334"/>
                  </a:cubicBezTo>
                  <a:lnTo>
                    <a:pt x="3858" y="3191"/>
                  </a:lnTo>
                  <a:cubicBezTo>
                    <a:pt x="3787" y="3251"/>
                    <a:pt x="3703" y="3281"/>
                    <a:pt x="3620" y="3281"/>
                  </a:cubicBezTo>
                  <a:cubicBezTo>
                    <a:pt x="3536" y="3281"/>
                    <a:pt x="3453" y="3251"/>
                    <a:pt x="3382" y="3191"/>
                  </a:cubicBezTo>
                  <a:cubicBezTo>
                    <a:pt x="3263" y="3049"/>
                    <a:pt x="3263" y="2858"/>
                    <a:pt x="3382" y="2715"/>
                  </a:cubicBezTo>
                  <a:lnTo>
                    <a:pt x="4239" y="1882"/>
                  </a:lnTo>
                  <a:cubicBezTo>
                    <a:pt x="4299" y="1810"/>
                    <a:pt x="4382" y="1774"/>
                    <a:pt x="4465" y="1774"/>
                  </a:cubicBezTo>
                  <a:close/>
                  <a:moveTo>
                    <a:pt x="4834" y="0"/>
                  </a:moveTo>
                  <a:lnTo>
                    <a:pt x="119" y="4692"/>
                  </a:lnTo>
                  <a:cubicBezTo>
                    <a:pt x="0" y="4835"/>
                    <a:pt x="0" y="5025"/>
                    <a:pt x="119" y="5168"/>
                  </a:cubicBezTo>
                  <a:lnTo>
                    <a:pt x="1405" y="6454"/>
                  </a:lnTo>
                  <a:cubicBezTo>
                    <a:pt x="1477" y="6514"/>
                    <a:pt x="1560" y="6543"/>
                    <a:pt x="1643" y="6543"/>
                  </a:cubicBezTo>
                  <a:cubicBezTo>
                    <a:pt x="1727" y="6543"/>
                    <a:pt x="1810" y="6514"/>
                    <a:pt x="1881" y="6454"/>
                  </a:cubicBezTo>
                  <a:lnTo>
                    <a:pt x="6573" y="1739"/>
                  </a:lnTo>
                  <a:cubicBezTo>
                    <a:pt x="5763" y="1429"/>
                    <a:pt x="5144" y="786"/>
                    <a:pt x="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8;p65">
              <a:extLst>
                <a:ext uri="{FF2B5EF4-FFF2-40B4-BE49-F238E27FC236}">
                  <a16:creationId xmlns:a16="http://schemas.microsoft.com/office/drawing/2014/main" id="{8B21E686-6DF2-CBE2-4A95-7EDB65A32B83}"/>
                </a:ext>
              </a:extLst>
            </p:cNvPr>
            <p:cNvSpPr/>
            <p:nvPr/>
          </p:nvSpPr>
          <p:spPr>
            <a:xfrm>
              <a:off x="6351623" y="2779562"/>
              <a:ext cx="170581" cy="162124"/>
            </a:xfrm>
            <a:custGeom>
              <a:avLst/>
              <a:gdLst/>
              <a:ahLst/>
              <a:cxnLst/>
              <a:rect l="l" t="t" r="r" b="b"/>
              <a:pathLst>
                <a:path w="4740" h="4505" extrusionOk="0">
                  <a:moveTo>
                    <a:pt x="1334" y="0"/>
                  </a:moveTo>
                  <a:lnTo>
                    <a:pt x="929" y="381"/>
                  </a:lnTo>
                  <a:cubicBezTo>
                    <a:pt x="1" y="1334"/>
                    <a:pt x="1" y="2858"/>
                    <a:pt x="953" y="3811"/>
                  </a:cubicBezTo>
                  <a:cubicBezTo>
                    <a:pt x="1415" y="4272"/>
                    <a:pt x="2029" y="4504"/>
                    <a:pt x="2647" y="4504"/>
                  </a:cubicBezTo>
                  <a:cubicBezTo>
                    <a:pt x="3273" y="4504"/>
                    <a:pt x="3903" y="4266"/>
                    <a:pt x="4383" y="3787"/>
                  </a:cubicBezTo>
                  <a:lnTo>
                    <a:pt x="4740" y="340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9;p65">
              <a:extLst>
                <a:ext uri="{FF2B5EF4-FFF2-40B4-BE49-F238E27FC236}">
                  <a16:creationId xmlns:a16="http://schemas.microsoft.com/office/drawing/2014/main" id="{22149A97-6D49-22A9-C9DA-D2A8BFCC8030}"/>
                </a:ext>
              </a:extLst>
            </p:cNvPr>
            <p:cNvSpPr/>
            <p:nvPr/>
          </p:nvSpPr>
          <p:spPr>
            <a:xfrm>
              <a:off x="6416763" y="2747424"/>
              <a:ext cx="138876" cy="137580"/>
            </a:xfrm>
            <a:custGeom>
              <a:avLst/>
              <a:gdLst/>
              <a:ahLst/>
              <a:cxnLst/>
              <a:rect l="l" t="t" r="r" b="b"/>
              <a:pathLst>
                <a:path w="3859" h="3823" extrusionOk="0">
                  <a:moveTo>
                    <a:pt x="581" y="0"/>
                  </a:moveTo>
                  <a:cubicBezTo>
                    <a:pt x="477" y="0"/>
                    <a:pt x="370" y="36"/>
                    <a:pt x="286" y="107"/>
                  </a:cubicBezTo>
                  <a:lnTo>
                    <a:pt x="1" y="417"/>
                  </a:lnTo>
                  <a:lnTo>
                    <a:pt x="3406" y="3822"/>
                  </a:lnTo>
                  <a:cubicBezTo>
                    <a:pt x="3763" y="3489"/>
                    <a:pt x="3692" y="3537"/>
                    <a:pt x="3739" y="3489"/>
                  </a:cubicBezTo>
                  <a:cubicBezTo>
                    <a:pt x="3859" y="3322"/>
                    <a:pt x="3859" y="3108"/>
                    <a:pt x="3716" y="2965"/>
                  </a:cubicBezTo>
                  <a:lnTo>
                    <a:pt x="858" y="107"/>
                  </a:lnTo>
                  <a:cubicBezTo>
                    <a:pt x="786" y="36"/>
                    <a:pt x="685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166;p32">
            <a:extLst>
              <a:ext uri="{FF2B5EF4-FFF2-40B4-BE49-F238E27FC236}">
                <a16:creationId xmlns:a16="http://schemas.microsoft.com/office/drawing/2014/main" id="{AE481691-5020-A2EF-2F3C-5DABE540104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2091"/>
          <a:stretch/>
        </p:blipFill>
        <p:spPr>
          <a:xfrm>
            <a:off x="0" y="3953068"/>
            <a:ext cx="9144000" cy="1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>
            <a:spLocks noGrp="1"/>
          </p:cNvSpPr>
          <p:nvPr>
            <p:ph type="title"/>
          </p:nvPr>
        </p:nvSpPr>
        <p:spPr>
          <a:xfrm>
            <a:off x="713100" y="35204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Gill Sans Ultra Bold Condensed" panose="020B0A06020104020203" pitchFamily="34" charset="0"/>
              </a:rPr>
              <a:t>Future </a:t>
            </a:r>
            <a:r>
              <a:rPr lang="en-US" b="0" i="0" dirty="0">
                <a:solidFill>
                  <a:schemeClr val="accent2"/>
                </a:solidFill>
                <a:effectLst/>
                <a:latin typeface="Gill Sans Ultra Bold Condensed" panose="020B0A06020104020203" pitchFamily="34" charset="0"/>
              </a:rPr>
              <a:t>work</a:t>
            </a:r>
            <a:endParaRPr dirty="0">
              <a:solidFill>
                <a:schemeClr val="accent2"/>
              </a:solidFill>
              <a:latin typeface="Gill Sans Ultra Bold Condensed" panose="020B0A06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44632-F228-C5E8-B8C0-45FA4B5F55C6}"/>
              </a:ext>
            </a:extLst>
          </p:cNvPr>
          <p:cNvSpPr txBox="1"/>
          <p:nvPr/>
        </p:nvSpPr>
        <p:spPr>
          <a:xfrm>
            <a:off x="1308295" y="1252025"/>
            <a:ext cx="70479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buClr>
                <a:schemeClr val="accent1"/>
              </a:buClr>
            </a:pPr>
            <a:r>
              <a:rPr lang="en-US" dirty="0">
                <a:solidFill>
                  <a:schemeClr val="accent2"/>
                </a:solidFill>
              </a:rPr>
              <a:t>                                My future work and ideas include additions like: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More rooms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Special visual and audio effects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More riddles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The opportunity for more dialogue-based conversation between the game character and the player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Movement (3d or 2d movement ability through the rooms)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Trophies, gainable items and difficulty levels</a:t>
            </a: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pPr marL="285750" lvl="8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Triggering different speech states when clicking on objects</a:t>
            </a:r>
          </a:p>
        </p:txBody>
      </p:sp>
      <p:grpSp>
        <p:nvGrpSpPr>
          <p:cNvPr id="3" name="Google Shape;920;p65">
            <a:extLst>
              <a:ext uri="{FF2B5EF4-FFF2-40B4-BE49-F238E27FC236}">
                <a16:creationId xmlns:a16="http://schemas.microsoft.com/office/drawing/2014/main" id="{BD6C0416-0B92-25AD-9A77-D1DB18A2DA34}"/>
              </a:ext>
            </a:extLst>
          </p:cNvPr>
          <p:cNvGrpSpPr/>
          <p:nvPr/>
        </p:nvGrpSpPr>
        <p:grpSpPr>
          <a:xfrm>
            <a:off x="5861059" y="446396"/>
            <a:ext cx="377124" cy="383997"/>
            <a:chOff x="5467164" y="2746992"/>
            <a:chExt cx="377124" cy="383997"/>
          </a:xfrm>
        </p:grpSpPr>
        <p:sp>
          <p:nvSpPr>
            <p:cNvPr id="4" name="Google Shape;921;p65">
              <a:extLst>
                <a:ext uri="{FF2B5EF4-FFF2-40B4-BE49-F238E27FC236}">
                  <a16:creationId xmlns:a16="http://schemas.microsoft.com/office/drawing/2014/main" id="{05BA7405-8932-C4B0-F277-63C488E6B65A}"/>
                </a:ext>
              </a:extLst>
            </p:cNvPr>
            <p:cNvSpPr/>
            <p:nvPr/>
          </p:nvSpPr>
          <p:spPr>
            <a:xfrm>
              <a:off x="5781706" y="2811268"/>
              <a:ext cx="62582" cy="61755"/>
            </a:xfrm>
            <a:custGeom>
              <a:avLst/>
              <a:gdLst/>
              <a:ahLst/>
              <a:cxnLst/>
              <a:rect l="l" t="t" r="r" b="b"/>
              <a:pathLst>
                <a:path w="1739" h="1716" extrusionOk="0">
                  <a:moveTo>
                    <a:pt x="881" y="0"/>
                  </a:moveTo>
                  <a:cubicBezTo>
                    <a:pt x="691" y="0"/>
                    <a:pt x="548" y="143"/>
                    <a:pt x="548" y="310"/>
                  </a:cubicBezTo>
                  <a:lnTo>
                    <a:pt x="548" y="524"/>
                  </a:lnTo>
                  <a:lnTo>
                    <a:pt x="333" y="524"/>
                  </a:lnTo>
                  <a:cubicBezTo>
                    <a:pt x="167" y="524"/>
                    <a:pt x="0" y="667"/>
                    <a:pt x="0" y="858"/>
                  </a:cubicBezTo>
                  <a:cubicBezTo>
                    <a:pt x="0" y="1048"/>
                    <a:pt x="167" y="1191"/>
                    <a:pt x="333" y="1191"/>
                  </a:cubicBezTo>
                  <a:lnTo>
                    <a:pt x="548" y="1191"/>
                  </a:lnTo>
                  <a:lnTo>
                    <a:pt x="548" y="1382"/>
                  </a:lnTo>
                  <a:cubicBezTo>
                    <a:pt x="548" y="1572"/>
                    <a:pt x="691" y="1715"/>
                    <a:pt x="881" y="1715"/>
                  </a:cubicBezTo>
                  <a:cubicBezTo>
                    <a:pt x="1048" y="1715"/>
                    <a:pt x="1191" y="1572"/>
                    <a:pt x="1191" y="1382"/>
                  </a:cubicBezTo>
                  <a:lnTo>
                    <a:pt x="1191" y="1191"/>
                  </a:lnTo>
                  <a:lnTo>
                    <a:pt x="1405" y="1191"/>
                  </a:lnTo>
                  <a:cubicBezTo>
                    <a:pt x="1596" y="1191"/>
                    <a:pt x="1739" y="1048"/>
                    <a:pt x="1739" y="858"/>
                  </a:cubicBezTo>
                  <a:cubicBezTo>
                    <a:pt x="1739" y="667"/>
                    <a:pt x="1596" y="524"/>
                    <a:pt x="1405" y="524"/>
                  </a:cubicBezTo>
                  <a:lnTo>
                    <a:pt x="1191" y="524"/>
                  </a:lnTo>
                  <a:lnTo>
                    <a:pt x="1191" y="310"/>
                  </a:lnTo>
                  <a:cubicBezTo>
                    <a:pt x="1191" y="143"/>
                    <a:pt x="1048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22;p65">
              <a:extLst>
                <a:ext uri="{FF2B5EF4-FFF2-40B4-BE49-F238E27FC236}">
                  <a16:creationId xmlns:a16="http://schemas.microsoft.com/office/drawing/2014/main" id="{CB3D12AD-DA5C-2790-90F5-AC2EEEC86542}"/>
                </a:ext>
              </a:extLst>
            </p:cNvPr>
            <p:cNvSpPr/>
            <p:nvPr/>
          </p:nvSpPr>
          <p:spPr>
            <a:xfrm>
              <a:off x="5723404" y="2746992"/>
              <a:ext cx="62618" cy="62582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58" y="0"/>
                  </a:moveTo>
                  <a:cubicBezTo>
                    <a:pt x="691" y="0"/>
                    <a:pt x="548" y="167"/>
                    <a:pt x="548" y="334"/>
                  </a:cubicBezTo>
                  <a:lnTo>
                    <a:pt x="548" y="548"/>
                  </a:lnTo>
                  <a:lnTo>
                    <a:pt x="334" y="548"/>
                  </a:lnTo>
                  <a:cubicBezTo>
                    <a:pt x="144" y="548"/>
                    <a:pt x="1" y="691"/>
                    <a:pt x="1" y="882"/>
                  </a:cubicBezTo>
                  <a:cubicBezTo>
                    <a:pt x="1" y="1048"/>
                    <a:pt x="144" y="1191"/>
                    <a:pt x="334" y="1191"/>
                  </a:cubicBezTo>
                  <a:lnTo>
                    <a:pt x="548" y="1191"/>
                  </a:lnTo>
                  <a:lnTo>
                    <a:pt x="548" y="1405"/>
                  </a:lnTo>
                  <a:cubicBezTo>
                    <a:pt x="548" y="1596"/>
                    <a:pt x="691" y="1739"/>
                    <a:pt x="858" y="1739"/>
                  </a:cubicBezTo>
                  <a:cubicBezTo>
                    <a:pt x="1049" y="1739"/>
                    <a:pt x="1191" y="1596"/>
                    <a:pt x="1191" y="1405"/>
                  </a:cubicBezTo>
                  <a:lnTo>
                    <a:pt x="1191" y="1191"/>
                  </a:lnTo>
                  <a:lnTo>
                    <a:pt x="1406" y="1191"/>
                  </a:lnTo>
                  <a:cubicBezTo>
                    <a:pt x="1572" y="1191"/>
                    <a:pt x="1739" y="1048"/>
                    <a:pt x="1739" y="882"/>
                  </a:cubicBezTo>
                  <a:cubicBezTo>
                    <a:pt x="1739" y="691"/>
                    <a:pt x="1572" y="548"/>
                    <a:pt x="1406" y="548"/>
                  </a:cubicBezTo>
                  <a:lnTo>
                    <a:pt x="1191" y="548"/>
                  </a:lnTo>
                  <a:lnTo>
                    <a:pt x="1191" y="334"/>
                  </a:lnTo>
                  <a:cubicBezTo>
                    <a:pt x="1191" y="167"/>
                    <a:pt x="1049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3;p65">
              <a:extLst>
                <a:ext uri="{FF2B5EF4-FFF2-40B4-BE49-F238E27FC236}">
                  <a16:creationId xmlns:a16="http://schemas.microsoft.com/office/drawing/2014/main" id="{5097E8F9-5486-1CCF-3B68-C09826C3FF7F}"/>
                </a:ext>
              </a:extLst>
            </p:cNvPr>
            <p:cNvSpPr/>
            <p:nvPr/>
          </p:nvSpPr>
          <p:spPr>
            <a:xfrm>
              <a:off x="5467164" y="2789855"/>
              <a:ext cx="62582" cy="62582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57" y="0"/>
                  </a:moveTo>
                  <a:cubicBezTo>
                    <a:pt x="691" y="0"/>
                    <a:pt x="548" y="143"/>
                    <a:pt x="548" y="334"/>
                  </a:cubicBezTo>
                  <a:lnTo>
                    <a:pt x="548" y="548"/>
                  </a:lnTo>
                  <a:lnTo>
                    <a:pt x="334" y="548"/>
                  </a:lnTo>
                  <a:cubicBezTo>
                    <a:pt x="143" y="548"/>
                    <a:pt x="0" y="691"/>
                    <a:pt x="0" y="857"/>
                  </a:cubicBezTo>
                  <a:cubicBezTo>
                    <a:pt x="0" y="1048"/>
                    <a:pt x="143" y="1191"/>
                    <a:pt x="334" y="1191"/>
                  </a:cubicBezTo>
                  <a:lnTo>
                    <a:pt x="548" y="1191"/>
                  </a:lnTo>
                  <a:lnTo>
                    <a:pt x="548" y="1405"/>
                  </a:lnTo>
                  <a:cubicBezTo>
                    <a:pt x="548" y="1572"/>
                    <a:pt x="691" y="1739"/>
                    <a:pt x="857" y="1739"/>
                  </a:cubicBezTo>
                  <a:cubicBezTo>
                    <a:pt x="1048" y="1739"/>
                    <a:pt x="1191" y="1572"/>
                    <a:pt x="1191" y="1405"/>
                  </a:cubicBezTo>
                  <a:lnTo>
                    <a:pt x="1191" y="1191"/>
                  </a:lnTo>
                  <a:lnTo>
                    <a:pt x="1405" y="1191"/>
                  </a:lnTo>
                  <a:cubicBezTo>
                    <a:pt x="1572" y="1191"/>
                    <a:pt x="1739" y="1048"/>
                    <a:pt x="1739" y="857"/>
                  </a:cubicBezTo>
                  <a:cubicBezTo>
                    <a:pt x="1739" y="691"/>
                    <a:pt x="1572" y="548"/>
                    <a:pt x="1405" y="548"/>
                  </a:cubicBezTo>
                  <a:lnTo>
                    <a:pt x="1191" y="548"/>
                  </a:lnTo>
                  <a:lnTo>
                    <a:pt x="1191" y="334"/>
                  </a:lnTo>
                  <a:cubicBezTo>
                    <a:pt x="1191" y="143"/>
                    <a:pt x="1048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4;p65">
              <a:extLst>
                <a:ext uri="{FF2B5EF4-FFF2-40B4-BE49-F238E27FC236}">
                  <a16:creationId xmlns:a16="http://schemas.microsoft.com/office/drawing/2014/main" id="{C2306715-2448-ED36-DE3C-91D257229E29}"/>
                </a:ext>
              </a:extLst>
            </p:cNvPr>
            <p:cNvSpPr/>
            <p:nvPr/>
          </p:nvSpPr>
          <p:spPr>
            <a:xfrm>
              <a:off x="5474002" y="2813823"/>
              <a:ext cx="359119" cy="222007"/>
            </a:xfrm>
            <a:custGeom>
              <a:avLst/>
              <a:gdLst/>
              <a:ahLst/>
              <a:cxnLst/>
              <a:rect l="l" t="t" r="r" b="b"/>
              <a:pathLst>
                <a:path w="9979" h="6169" extrusionOk="0">
                  <a:moveTo>
                    <a:pt x="5940" y="1188"/>
                  </a:moveTo>
                  <a:cubicBezTo>
                    <a:pt x="5985" y="1188"/>
                    <a:pt x="6031" y="1197"/>
                    <a:pt x="6073" y="1215"/>
                  </a:cubicBezTo>
                  <a:cubicBezTo>
                    <a:pt x="6883" y="1549"/>
                    <a:pt x="7502" y="2239"/>
                    <a:pt x="7764" y="3144"/>
                  </a:cubicBezTo>
                  <a:cubicBezTo>
                    <a:pt x="7812" y="3335"/>
                    <a:pt x="7717" y="3502"/>
                    <a:pt x="7526" y="3549"/>
                  </a:cubicBezTo>
                  <a:cubicBezTo>
                    <a:pt x="7492" y="3564"/>
                    <a:pt x="7457" y="3570"/>
                    <a:pt x="7423" y="3570"/>
                  </a:cubicBezTo>
                  <a:cubicBezTo>
                    <a:pt x="7288" y="3570"/>
                    <a:pt x="7159" y="3468"/>
                    <a:pt x="7121" y="3335"/>
                  </a:cubicBezTo>
                  <a:cubicBezTo>
                    <a:pt x="6931" y="2620"/>
                    <a:pt x="6454" y="2097"/>
                    <a:pt x="5811" y="1835"/>
                  </a:cubicBezTo>
                  <a:cubicBezTo>
                    <a:pt x="5645" y="1763"/>
                    <a:pt x="5573" y="1573"/>
                    <a:pt x="5645" y="1406"/>
                  </a:cubicBezTo>
                  <a:cubicBezTo>
                    <a:pt x="5680" y="1264"/>
                    <a:pt x="5808" y="1188"/>
                    <a:pt x="5940" y="1188"/>
                  </a:cubicBezTo>
                  <a:close/>
                  <a:moveTo>
                    <a:pt x="7502" y="3951"/>
                  </a:moveTo>
                  <a:cubicBezTo>
                    <a:pt x="7518" y="3951"/>
                    <a:pt x="7534" y="3952"/>
                    <a:pt x="7550" y="3954"/>
                  </a:cubicBezTo>
                  <a:cubicBezTo>
                    <a:pt x="7717" y="3978"/>
                    <a:pt x="7859" y="4145"/>
                    <a:pt x="7812" y="4335"/>
                  </a:cubicBezTo>
                  <a:cubicBezTo>
                    <a:pt x="7788" y="4597"/>
                    <a:pt x="7693" y="4835"/>
                    <a:pt x="7597" y="5050"/>
                  </a:cubicBezTo>
                  <a:cubicBezTo>
                    <a:pt x="7546" y="5171"/>
                    <a:pt x="7431" y="5254"/>
                    <a:pt x="7308" y="5254"/>
                  </a:cubicBezTo>
                  <a:cubicBezTo>
                    <a:pt x="7262" y="5254"/>
                    <a:pt x="7214" y="5242"/>
                    <a:pt x="7169" y="5216"/>
                  </a:cubicBezTo>
                  <a:cubicBezTo>
                    <a:pt x="6978" y="5145"/>
                    <a:pt x="6907" y="4954"/>
                    <a:pt x="7002" y="4788"/>
                  </a:cubicBezTo>
                  <a:cubicBezTo>
                    <a:pt x="7074" y="4597"/>
                    <a:pt x="7121" y="4407"/>
                    <a:pt x="7169" y="4240"/>
                  </a:cubicBezTo>
                  <a:cubicBezTo>
                    <a:pt x="7191" y="4066"/>
                    <a:pt x="7332" y="3951"/>
                    <a:pt x="7502" y="3951"/>
                  </a:cubicBezTo>
                  <a:close/>
                  <a:moveTo>
                    <a:pt x="5002" y="1"/>
                  </a:moveTo>
                  <a:cubicBezTo>
                    <a:pt x="1811" y="1"/>
                    <a:pt x="1" y="3621"/>
                    <a:pt x="1858" y="6169"/>
                  </a:cubicBezTo>
                  <a:lnTo>
                    <a:pt x="8121" y="6169"/>
                  </a:lnTo>
                  <a:cubicBezTo>
                    <a:pt x="9979" y="3621"/>
                    <a:pt x="8169" y="1"/>
                    <a:pt x="5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5;p65">
              <a:extLst>
                <a:ext uri="{FF2B5EF4-FFF2-40B4-BE49-F238E27FC236}">
                  <a16:creationId xmlns:a16="http://schemas.microsoft.com/office/drawing/2014/main" id="{BB2CFB04-D58B-B993-917F-C7A968174387}"/>
                </a:ext>
              </a:extLst>
            </p:cNvPr>
            <p:cNvSpPr/>
            <p:nvPr/>
          </p:nvSpPr>
          <p:spPr>
            <a:xfrm>
              <a:off x="5467992" y="3058942"/>
              <a:ext cx="371139" cy="72047"/>
            </a:xfrm>
            <a:custGeom>
              <a:avLst/>
              <a:gdLst/>
              <a:ahLst/>
              <a:cxnLst/>
              <a:rect l="l" t="t" r="r" b="b"/>
              <a:pathLst>
                <a:path w="10313" h="2002" extrusionOk="0">
                  <a:moveTo>
                    <a:pt x="1263" y="1"/>
                  </a:moveTo>
                  <a:cubicBezTo>
                    <a:pt x="573" y="1"/>
                    <a:pt x="1" y="572"/>
                    <a:pt x="1" y="1263"/>
                  </a:cubicBezTo>
                  <a:lnTo>
                    <a:pt x="1" y="1668"/>
                  </a:lnTo>
                  <a:cubicBezTo>
                    <a:pt x="1" y="1858"/>
                    <a:pt x="144" y="2001"/>
                    <a:pt x="311" y="2001"/>
                  </a:cubicBezTo>
                  <a:lnTo>
                    <a:pt x="10003" y="2001"/>
                  </a:lnTo>
                  <a:cubicBezTo>
                    <a:pt x="10170" y="2001"/>
                    <a:pt x="10313" y="1858"/>
                    <a:pt x="10313" y="1668"/>
                  </a:cubicBezTo>
                  <a:lnTo>
                    <a:pt x="10313" y="1263"/>
                  </a:lnTo>
                  <a:cubicBezTo>
                    <a:pt x="10313" y="572"/>
                    <a:pt x="9741" y="1"/>
                    <a:pt x="9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0;p65">
            <a:extLst>
              <a:ext uri="{FF2B5EF4-FFF2-40B4-BE49-F238E27FC236}">
                <a16:creationId xmlns:a16="http://schemas.microsoft.com/office/drawing/2014/main" id="{DF420D43-10CC-D782-DB68-58B933915B22}"/>
              </a:ext>
            </a:extLst>
          </p:cNvPr>
          <p:cNvGrpSpPr/>
          <p:nvPr/>
        </p:nvGrpSpPr>
        <p:grpSpPr>
          <a:xfrm>
            <a:off x="2913375" y="446396"/>
            <a:ext cx="377124" cy="383997"/>
            <a:chOff x="5467164" y="2746992"/>
            <a:chExt cx="377124" cy="383997"/>
          </a:xfrm>
        </p:grpSpPr>
        <p:sp>
          <p:nvSpPr>
            <p:cNvPr id="10" name="Google Shape;921;p65">
              <a:extLst>
                <a:ext uri="{FF2B5EF4-FFF2-40B4-BE49-F238E27FC236}">
                  <a16:creationId xmlns:a16="http://schemas.microsoft.com/office/drawing/2014/main" id="{18C04B7A-31A2-C38B-A650-D2D14063CD00}"/>
                </a:ext>
              </a:extLst>
            </p:cNvPr>
            <p:cNvSpPr/>
            <p:nvPr/>
          </p:nvSpPr>
          <p:spPr>
            <a:xfrm>
              <a:off x="5781706" y="2811268"/>
              <a:ext cx="62582" cy="61755"/>
            </a:xfrm>
            <a:custGeom>
              <a:avLst/>
              <a:gdLst/>
              <a:ahLst/>
              <a:cxnLst/>
              <a:rect l="l" t="t" r="r" b="b"/>
              <a:pathLst>
                <a:path w="1739" h="1716" extrusionOk="0">
                  <a:moveTo>
                    <a:pt x="881" y="0"/>
                  </a:moveTo>
                  <a:cubicBezTo>
                    <a:pt x="691" y="0"/>
                    <a:pt x="548" y="143"/>
                    <a:pt x="548" y="310"/>
                  </a:cubicBezTo>
                  <a:lnTo>
                    <a:pt x="548" y="524"/>
                  </a:lnTo>
                  <a:lnTo>
                    <a:pt x="333" y="524"/>
                  </a:lnTo>
                  <a:cubicBezTo>
                    <a:pt x="167" y="524"/>
                    <a:pt x="0" y="667"/>
                    <a:pt x="0" y="858"/>
                  </a:cubicBezTo>
                  <a:cubicBezTo>
                    <a:pt x="0" y="1048"/>
                    <a:pt x="167" y="1191"/>
                    <a:pt x="333" y="1191"/>
                  </a:cubicBezTo>
                  <a:lnTo>
                    <a:pt x="548" y="1191"/>
                  </a:lnTo>
                  <a:lnTo>
                    <a:pt x="548" y="1382"/>
                  </a:lnTo>
                  <a:cubicBezTo>
                    <a:pt x="548" y="1572"/>
                    <a:pt x="691" y="1715"/>
                    <a:pt x="881" y="1715"/>
                  </a:cubicBezTo>
                  <a:cubicBezTo>
                    <a:pt x="1048" y="1715"/>
                    <a:pt x="1191" y="1572"/>
                    <a:pt x="1191" y="1382"/>
                  </a:cubicBezTo>
                  <a:lnTo>
                    <a:pt x="1191" y="1191"/>
                  </a:lnTo>
                  <a:lnTo>
                    <a:pt x="1405" y="1191"/>
                  </a:lnTo>
                  <a:cubicBezTo>
                    <a:pt x="1596" y="1191"/>
                    <a:pt x="1739" y="1048"/>
                    <a:pt x="1739" y="858"/>
                  </a:cubicBezTo>
                  <a:cubicBezTo>
                    <a:pt x="1739" y="667"/>
                    <a:pt x="1596" y="524"/>
                    <a:pt x="1405" y="524"/>
                  </a:cubicBezTo>
                  <a:lnTo>
                    <a:pt x="1191" y="524"/>
                  </a:lnTo>
                  <a:lnTo>
                    <a:pt x="1191" y="310"/>
                  </a:lnTo>
                  <a:cubicBezTo>
                    <a:pt x="1191" y="143"/>
                    <a:pt x="1048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2;p65">
              <a:extLst>
                <a:ext uri="{FF2B5EF4-FFF2-40B4-BE49-F238E27FC236}">
                  <a16:creationId xmlns:a16="http://schemas.microsoft.com/office/drawing/2014/main" id="{1FD4EFCE-DB41-51FB-4558-A87A494F35BE}"/>
                </a:ext>
              </a:extLst>
            </p:cNvPr>
            <p:cNvSpPr/>
            <p:nvPr/>
          </p:nvSpPr>
          <p:spPr>
            <a:xfrm>
              <a:off x="5723404" y="2746992"/>
              <a:ext cx="62618" cy="62582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58" y="0"/>
                  </a:moveTo>
                  <a:cubicBezTo>
                    <a:pt x="691" y="0"/>
                    <a:pt x="548" y="167"/>
                    <a:pt x="548" y="334"/>
                  </a:cubicBezTo>
                  <a:lnTo>
                    <a:pt x="548" y="548"/>
                  </a:lnTo>
                  <a:lnTo>
                    <a:pt x="334" y="548"/>
                  </a:lnTo>
                  <a:cubicBezTo>
                    <a:pt x="144" y="548"/>
                    <a:pt x="1" y="691"/>
                    <a:pt x="1" y="882"/>
                  </a:cubicBezTo>
                  <a:cubicBezTo>
                    <a:pt x="1" y="1048"/>
                    <a:pt x="144" y="1191"/>
                    <a:pt x="334" y="1191"/>
                  </a:cubicBezTo>
                  <a:lnTo>
                    <a:pt x="548" y="1191"/>
                  </a:lnTo>
                  <a:lnTo>
                    <a:pt x="548" y="1405"/>
                  </a:lnTo>
                  <a:cubicBezTo>
                    <a:pt x="548" y="1596"/>
                    <a:pt x="691" y="1739"/>
                    <a:pt x="858" y="1739"/>
                  </a:cubicBezTo>
                  <a:cubicBezTo>
                    <a:pt x="1049" y="1739"/>
                    <a:pt x="1191" y="1596"/>
                    <a:pt x="1191" y="1405"/>
                  </a:cubicBezTo>
                  <a:lnTo>
                    <a:pt x="1191" y="1191"/>
                  </a:lnTo>
                  <a:lnTo>
                    <a:pt x="1406" y="1191"/>
                  </a:lnTo>
                  <a:cubicBezTo>
                    <a:pt x="1572" y="1191"/>
                    <a:pt x="1739" y="1048"/>
                    <a:pt x="1739" y="882"/>
                  </a:cubicBezTo>
                  <a:cubicBezTo>
                    <a:pt x="1739" y="691"/>
                    <a:pt x="1572" y="548"/>
                    <a:pt x="1406" y="548"/>
                  </a:cubicBezTo>
                  <a:lnTo>
                    <a:pt x="1191" y="548"/>
                  </a:lnTo>
                  <a:lnTo>
                    <a:pt x="1191" y="334"/>
                  </a:lnTo>
                  <a:cubicBezTo>
                    <a:pt x="1191" y="167"/>
                    <a:pt x="1049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3;p65">
              <a:extLst>
                <a:ext uri="{FF2B5EF4-FFF2-40B4-BE49-F238E27FC236}">
                  <a16:creationId xmlns:a16="http://schemas.microsoft.com/office/drawing/2014/main" id="{85198309-0A4B-83F3-8E33-E3E2D9500637}"/>
                </a:ext>
              </a:extLst>
            </p:cNvPr>
            <p:cNvSpPr/>
            <p:nvPr/>
          </p:nvSpPr>
          <p:spPr>
            <a:xfrm>
              <a:off x="5467164" y="2789855"/>
              <a:ext cx="62582" cy="62582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57" y="0"/>
                  </a:moveTo>
                  <a:cubicBezTo>
                    <a:pt x="691" y="0"/>
                    <a:pt x="548" y="143"/>
                    <a:pt x="548" y="334"/>
                  </a:cubicBezTo>
                  <a:lnTo>
                    <a:pt x="548" y="548"/>
                  </a:lnTo>
                  <a:lnTo>
                    <a:pt x="334" y="548"/>
                  </a:lnTo>
                  <a:cubicBezTo>
                    <a:pt x="143" y="548"/>
                    <a:pt x="0" y="691"/>
                    <a:pt x="0" y="857"/>
                  </a:cubicBezTo>
                  <a:cubicBezTo>
                    <a:pt x="0" y="1048"/>
                    <a:pt x="143" y="1191"/>
                    <a:pt x="334" y="1191"/>
                  </a:cubicBezTo>
                  <a:lnTo>
                    <a:pt x="548" y="1191"/>
                  </a:lnTo>
                  <a:lnTo>
                    <a:pt x="548" y="1405"/>
                  </a:lnTo>
                  <a:cubicBezTo>
                    <a:pt x="548" y="1572"/>
                    <a:pt x="691" y="1739"/>
                    <a:pt x="857" y="1739"/>
                  </a:cubicBezTo>
                  <a:cubicBezTo>
                    <a:pt x="1048" y="1739"/>
                    <a:pt x="1191" y="1572"/>
                    <a:pt x="1191" y="1405"/>
                  </a:cubicBezTo>
                  <a:lnTo>
                    <a:pt x="1191" y="1191"/>
                  </a:lnTo>
                  <a:lnTo>
                    <a:pt x="1405" y="1191"/>
                  </a:lnTo>
                  <a:cubicBezTo>
                    <a:pt x="1572" y="1191"/>
                    <a:pt x="1739" y="1048"/>
                    <a:pt x="1739" y="857"/>
                  </a:cubicBezTo>
                  <a:cubicBezTo>
                    <a:pt x="1739" y="691"/>
                    <a:pt x="1572" y="548"/>
                    <a:pt x="1405" y="548"/>
                  </a:cubicBezTo>
                  <a:lnTo>
                    <a:pt x="1191" y="548"/>
                  </a:lnTo>
                  <a:lnTo>
                    <a:pt x="1191" y="334"/>
                  </a:lnTo>
                  <a:cubicBezTo>
                    <a:pt x="1191" y="143"/>
                    <a:pt x="1048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4;p65">
              <a:extLst>
                <a:ext uri="{FF2B5EF4-FFF2-40B4-BE49-F238E27FC236}">
                  <a16:creationId xmlns:a16="http://schemas.microsoft.com/office/drawing/2014/main" id="{5A43429A-8D7E-6F8F-1F11-4A7138609CBF}"/>
                </a:ext>
              </a:extLst>
            </p:cNvPr>
            <p:cNvSpPr/>
            <p:nvPr/>
          </p:nvSpPr>
          <p:spPr>
            <a:xfrm>
              <a:off x="5474002" y="2813823"/>
              <a:ext cx="359119" cy="222007"/>
            </a:xfrm>
            <a:custGeom>
              <a:avLst/>
              <a:gdLst/>
              <a:ahLst/>
              <a:cxnLst/>
              <a:rect l="l" t="t" r="r" b="b"/>
              <a:pathLst>
                <a:path w="9979" h="6169" extrusionOk="0">
                  <a:moveTo>
                    <a:pt x="5940" y="1188"/>
                  </a:moveTo>
                  <a:cubicBezTo>
                    <a:pt x="5985" y="1188"/>
                    <a:pt x="6031" y="1197"/>
                    <a:pt x="6073" y="1215"/>
                  </a:cubicBezTo>
                  <a:cubicBezTo>
                    <a:pt x="6883" y="1549"/>
                    <a:pt x="7502" y="2239"/>
                    <a:pt x="7764" y="3144"/>
                  </a:cubicBezTo>
                  <a:cubicBezTo>
                    <a:pt x="7812" y="3335"/>
                    <a:pt x="7717" y="3502"/>
                    <a:pt x="7526" y="3549"/>
                  </a:cubicBezTo>
                  <a:cubicBezTo>
                    <a:pt x="7492" y="3564"/>
                    <a:pt x="7457" y="3570"/>
                    <a:pt x="7423" y="3570"/>
                  </a:cubicBezTo>
                  <a:cubicBezTo>
                    <a:pt x="7288" y="3570"/>
                    <a:pt x="7159" y="3468"/>
                    <a:pt x="7121" y="3335"/>
                  </a:cubicBezTo>
                  <a:cubicBezTo>
                    <a:pt x="6931" y="2620"/>
                    <a:pt x="6454" y="2097"/>
                    <a:pt x="5811" y="1835"/>
                  </a:cubicBezTo>
                  <a:cubicBezTo>
                    <a:pt x="5645" y="1763"/>
                    <a:pt x="5573" y="1573"/>
                    <a:pt x="5645" y="1406"/>
                  </a:cubicBezTo>
                  <a:cubicBezTo>
                    <a:pt x="5680" y="1264"/>
                    <a:pt x="5808" y="1188"/>
                    <a:pt x="5940" y="1188"/>
                  </a:cubicBezTo>
                  <a:close/>
                  <a:moveTo>
                    <a:pt x="7502" y="3951"/>
                  </a:moveTo>
                  <a:cubicBezTo>
                    <a:pt x="7518" y="3951"/>
                    <a:pt x="7534" y="3952"/>
                    <a:pt x="7550" y="3954"/>
                  </a:cubicBezTo>
                  <a:cubicBezTo>
                    <a:pt x="7717" y="3978"/>
                    <a:pt x="7859" y="4145"/>
                    <a:pt x="7812" y="4335"/>
                  </a:cubicBezTo>
                  <a:cubicBezTo>
                    <a:pt x="7788" y="4597"/>
                    <a:pt x="7693" y="4835"/>
                    <a:pt x="7597" y="5050"/>
                  </a:cubicBezTo>
                  <a:cubicBezTo>
                    <a:pt x="7546" y="5171"/>
                    <a:pt x="7431" y="5254"/>
                    <a:pt x="7308" y="5254"/>
                  </a:cubicBezTo>
                  <a:cubicBezTo>
                    <a:pt x="7262" y="5254"/>
                    <a:pt x="7214" y="5242"/>
                    <a:pt x="7169" y="5216"/>
                  </a:cubicBezTo>
                  <a:cubicBezTo>
                    <a:pt x="6978" y="5145"/>
                    <a:pt x="6907" y="4954"/>
                    <a:pt x="7002" y="4788"/>
                  </a:cubicBezTo>
                  <a:cubicBezTo>
                    <a:pt x="7074" y="4597"/>
                    <a:pt x="7121" y="4407"/>
                    <a:pt x="7169" y="4240"/>
                  </a:cubicBezTo>
                  <a:cubicBezTo>
                    <a:pt x="7191" y="4066"/>
                    <a:pt x="7332" y="3951"/>
                    <a:pt x="7502" y="3951"/>
                  </a:cubicBezTo>
                  <a:close/>
                  <a:moveTo>
                    <a:pt x="5002" y="1"/>
                  </a:moveTo>
                  <a:cubicBezTo>
                    <a:pt x="1811" y="1"/>
                    <a:pt x="1" y="3621"/>
                    <a:pt x="1858" y="6169"/>
                  </a:cubicBezTo>
                  <a:lnTo>
                    <a:pt x="8121" y="6169"/>
                  </a:lnTo>
                  <a:cubicBezTo>
                    <a:pt x="9979" y="3621"/>
                    <a:pt x="8169" y="1"/>
                    <a:pt x="5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5;p65">
              <a:extLst>
                <a:ext uri="{FF2B5EF4-FFF2-40B4-BE49-F238E27FC236}">
                  <a16:creationId xmlns:a16="http://schemas.microsoft.com/office/drawing/2014/main" id="{59C110C2-08A7-1BCC-10EC-51018D7FB50B}"/>
                </a:ext>
              </a:extLst>
            </p:cNvPr>
            <p:cNvSpPr/>
            <p:nvPr/>
          </p:nvSpPr>
          <p:spPr>
            <a:xfrm>
              <a:off x="5467992" y="3058942"/>
              <a:ext cx="371139" cy="72047"/>
            </a:xfrm>
            <a:custGeom>
              <a:avLst/>
              <a:gdLst/>
              <a:ahLst/>
              <a:cxnLst/>
              <a:rect l="l" t="t" r="r" b="b"/>
              <a:pathLst>
                <a:path w="10313" h="2002" extrusionOk="0">
                  <a:moveTo>
                    <a:pt x="1263" y="1"/>
                  </a:moveTo>
                  <a:cubicBezTo>
                    <a:pt x="573" y="1"/>
                    <a:pt x="1" y="572"/>
                    <a:pt x="1" y="1263"/>
                  </a:cubicBezTo>
                  <a:lnTo>
                    <a:pt x="1" y="1668"/>
                  </a:lnTo>
                  <a:cubicBezTo>
                    <a:pt x="1" y="1858"/>
                    <a:pt x="144" y="2001"/>
                    <a:pt x="311" y="2001"/>
                  </a:cubicBezTo>
                  <a:lnTo>
                    <a:pt x="10003" y="2001"/>
                  </a:lnTo>
                  <a:cubicBezTo>
                    <a:pt x="10170" y="2001"/>
                    <a:pt x="10313" y="1858"/>
                    <a:pt x="10313" y="1668"/>
                  </a:cubicBezTo>
                  <a:lnTo>
                    <a:pt x="10313" y="1263"/>
                  </a:lnTo>
                  <a:cubicBezTo>
                    <a:pt x="10313" y="572"/>
                    <a:pt x="9741" y="1"/>
                    <a:pt x="9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dist="19050" dir="5400000" algn="bl" rotWithShape="0">
                <a:schemeClr val="accent1">
                  <a:alpha val="8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8756648-00AE-DDAB-FE79-E05ECD08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1353621"/>
            <a:ext cx="7717800" cy="111525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You can find my code and image files on my GitHub repository Escape Room: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https://github.com/Elena-Giannitzi/EscapeRoom</a:t>
            </a:r>
            <a:br>
              <a:rPr lang="en-US" dirty="0"/>
            </a:br>
            <a:endParaRPr lang="en-US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9C48A08-834B-543B-1EA2-3AF3E03BC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822" y="2885154"/>
            <a:ext cx="5821343" cy="9553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You can find both the video of the demo and the presentation on my GitHub page.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Unfortunately, I haven’t solved the deployed app’s issue yet. The app still doesn’t show the images. I hope I can find a solution for it soon. Let me know if it’s needed </a:t>
            </a:r>
            <a:r>
              <a:rPr lang="sv-SE" dirty="0"/>
              <a:t>as soon as possible.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4"/>
          <p:cNvSpPr txBox="1">
            <a:spLocks noGrp="1"/>
          </p:cNvSpPr>
          <p:nvPr>
            <p:ph type="title"/>
          </p:nvPr>
        </p:nvSpPr>
        <p:spPr>
          <a:xfrm>
            <a:off x="1351319" y="787683"/>
            <a:ext cx="7717800" cy="105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829" name="Google Shape;829;p64"/>
          <p:cNvSpPr txBox="1">
            <a:spLocks noGrp="1"/>
          </p:cNvSpPr>
          <p:nvPr>
            <p:ph type="subTitle" idx="1"/>
          </p:nvPr>
        </p:nvSpPr>
        <p:spPr>
          <a:xfrm>
            <a:off x="2049531" y="2044350"/>
            <a:ext cx="5265600" cy="10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DO YOU HAVE ANY QUESTIONS?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435</Words>
  <Application>Microsoft Office PowerPoint</Application>
  <PresentationFormat>Προβολή στην οθόνη (16:9)</PresentationFormat>
  <Paragraphs>68</Paragraphs>
  <Slides>9</Slides>
  <Notes>8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15" baseType="lpstr">
      <vt:lpstr>Quicksand</vt:lpstr>
      <vt:lpstr>Crimson Text</vt:lpstr>
      <vt:lpstr>Arial</vt:lpstr>
      <vt:lpstr>Gill Sans Ultra Bold Condensed</vt:lpstr>
      <vt:lpstr>Wingdings</vt:lpstr>
      <vt:lpstr>Horror Movie Pitch Deck by Slidesgo</vt:lpstr>
      <vt:lpstr>No Way Out Escape Room Game</vt:lpstr>
      <vt:lpstr>About the Game!</vt:lpstr>
      <vt:lpstr>PRODUCT DEMO</vt:lpstr>
      <vt:lpstr>Technicalities</vt:lpstr>
      <vt:lpstr>Challenges   </vt:lpstr>
      <vt:lpstr>Relation to course contents</vt:lpstr>
      <vt:lpstr>Future work</vt:lpstr>
      <vt:lpstr>You can find my code and image files on my GitHub repository Escape Room:  https://github.com/Elena-Giannitzi/EscapeRoom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Way Out Escape Room Game</dc:title>
  <dc:creator>Elena</dc:creator>
  <cp:lastModifiedBy>Eleni Giannitzi</cp:lastModifiedBy>
  <cp:revision>10</cp:revision>
  <dcterms:modified xsi:type="dcterms:W3CDTF">2023-03-24T18:48:35Z</dcterms:modified>
</cp:coreProperties>
</file>